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0" r:id="rId4"/>
    <p:sldId id="263" r:id="rId5"/>
    <p:sldId id="265" r:id="rId6"/>
    <p:sldId id="264" r:id="rId7"/>
    <p:sldId id="272" r:id="rId8"/>
    <p:sldId id="270" r:id="rId9"/>
    <p:sldId id="269" r:id="rId10"/>
    <p:sldId id="268" r:id="rId11"/>
    <p:sldId id="267" r:id="rId12"/>
    <p:sldId id="266" r:id="rId13"/>
    <p:sldId id="274" r:id="rId14"/>
    <p:sldId id="261" r:id="rId15"/>
    <p:sldId id="262" r:id="rId16"/>
    <p:sldId id="275" r:id="rId17"/>
    <p:sldId id="276" r:id="rId18"/>
    <p:sldId id="27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1A2C7D5-6EBF-40E1-9EA6-6DA31094DCB8}">
          <p14:sldIdLst>
            <p14:sldId id="258"/>
            <p14:sldId id="259"/>
          </p14:sldIdLst>
        </p14:section>
        <p14:section name="Introductions" id="{6668FE69-FD11-427E-B3EC-8871D3A563F0}">
          <p14:sldIdLst>
            <p14:sldId id="260"/>
            <p14:sldId id="263"/>
            <p14:sldId id="265"/>
            <p14:sldId id="264"/>
            <p14:sldId id="272"/>
            <p14:sldId id="270"/>
            <p14:sldId id="269"/>
            <p14:sldId id="268"/>
            <p14:sldId id="267"/>
            <p14:sldId id="266"/>
            <p14:sldId id="274"/>
            <p14:sldId id="261"/>
            <p14:sldId id="262"/>
            <p14:sldId id="275"/>
            <p14:sldId id="276"/>
            <p14:sldId id="27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66" y="15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_rels/drawing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svg"/><Relationship Id="rId1" Type="http://schemas.openxmlformats.org/officeDocument/2006/relationships/image" Target="../media/image5.png"/><Relationship Id="rId4" Type="http://schemas.openxmlformats.org/officeDocument/2006/relationships/image" Target="../media/image8.svg"/></Relationships>
</file>

<file path=ppt/diagrams/colors1.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6FDD296-DE26-455E-A556-6DFD68F9FEDA}" type="doc">
      <dgm:prSet loTypeId="urn:microsoft.com/office/officeart/2018/5/layout/IconLeafLabelList" loCatId="icon" qsTypeId="urn:microsoft.com/office/officeart/2005/8/quickstyle/simple1" qsCatId="simple" csTypeId="urn:microsoft.com/office/officeart/2018/5/colors/Iconchunking_neutralbg_accent4_2" csCatId="accent4" phldr="1"/>
      <dgm:spPr/>
      <dgm:t>
        <a:bodyPr/>
        <a:lstStyle/>
        <a:p>
          <a:endParaRPr lang="en-US"/>
        </a:p>
      </dgm:t>
    </dgm:pt>
    <dgm:pt modelId="{21A1E33A-C4FA-438F-AF95-348F4D4C95DB}">
      <dgm:prSet/>
      <dgm:spPr/>
      <dgm:t>
        <a:bodyPr/>
        <a:lstStyle/>
        <a:p>
          <a:pPr>
            <a:defRPr cap="all"/>
          </a:pPr>
          <a:r>
            <a:rPr lang="en-CA"/>
            <a:t>Let’s go for a break!</a:t>
          </a:r>
          <a:endParaRPr lang="en-US"/>
        </a:p>
      </dgm:t>
    </dgm:pt>
    <dgm:pt modelId="{5EAE27CF-51C6-41B6-B6B1-E0FDA7C37DA4}" type="parTrans" cxnId="{02AC5ED4-492E-46FA-9D58-0411328FAA91}">
      <dgm:prSet/>
      <dgm:spPr/>
      <dgm:t>
        <a:bodyPr/>
        <a:lstStyle/>
        <a:p>
          <a:endParaRPr lang="en-US"/>
        </a:p>
      </dgm:t>
    </dgm:pt>
    <dgm:pt modelId="{E6F4935F-0D5B-4571-BC35-6C69D669214B}" type="sibTrans" cxnId="{02AC5ED4-492E-46FA-9D58-0411328FAA91}">
      <dgm:prSet/>
      <dgm:spPr/>
      <dgm:t>
        <a:bodyPr/>
        <a:lstStyle/>
        <a:p>
          <a:endParaRPr lang="en-US"/>
        </a:p>
      </dgm:t>
    </dgm:pt>
    <dgm:pt modelId="{397F532C-9350-40F5-B909-B05B44EEFA23}">
      <dgm:prSet/>
      <dgm:spPr/>
      <dgm:t>
        <a:bodyPr/>
        <a:lstStyle/>
        <a:p>
          <a:pPr>
            <a:defRPr cap="all"/>
          </a:pPr>
          <a:r>
            <a:rPr lang="en-CA"/>
            <a:t>Return in 15 minutes (or at time specified by your instructor).</a:t>
          </a:r>
          <a:endParaRPr lang="en-US"/>
        </a:p>
      </dgm:t>
    </dgm:pt>
    <dgm:pt modelId="{1002C2B4-2941-4600-AC4A-1BE9C2A400E1}" type="parTrans" cxnId="{8B34FBF9-72F9-4D77-AA89-8BAFEEBFF480}">
      <dgm:prSet/>
      <dgm:spPr/>
      <dgm:t>
        <a:bodyPr/>
        <a:lstStyle/>
        <a:p>
          <a:endParaRPr lang="en-US"/>
        </a:p>
      </dgm:t>
    </dgm:pt>
    <dgm:pt modelId="{6C5DCCD8-0FB7-47EB-91B6-C435D176D4B2}" type="sibTrans" cxnId="{8B34FBF9-72F9-4D77-AA89-8BAFEEBFF480}">
      <dgm:prSet/>
      <dgm:spPr/>
      <dgm:t>
        <a:bodyPr/>
        <a:lstStyle/>
        <a:p>
          <a:endParaRPr lang="en-US"/>
        </a:p>
      </dgm:t>
    </dgm:pt>
    <dgm:pt modelId="{AAF08B46-F697-4E41-9C42-31904E2000E8}" type="pres">
      <dgm:prSet presAssocID="{A6FDD296-DE26-455E-A556-6DFD68F9FEDA}" presName="root" presStyleCnt="0">
        <dgm:presLayoutVars>
          <dgm:dir/>
          <dgm:resizeHandles val="exact"/>
        </dgm:presLayoutVars>
      </dgm:prSet>
      <dgm:spPr/>
    </dgm:pt>
    <dgm:pt modelId="{3370C8FA-1778-4BB4-99F0-6DDA31E81174}" type="pres">
      <dgm:prSet presAssocID="{21A1E33A-C4FA-438F-AF95-348F4D4C95DB}" presName="compNode" presStyleCnt="0"/>
      <dgm:spPr/>
    </dgm:pt>
    <dgm:pt modelId="{2788C2B7-D9F4-4418-8490-B69D3FA51846}" type="pres">
      <dgm:prSet presAssocID="{21A1E33A-C4FA-438F-AF95-348F4D4C95DB}" presName="iconBgRect" presStyleLbl="bgShp" presStyleIdx="0" presStyleCnt="2"/>
      <dgm:spPr>
        <a:prstGeom prst="round2DiagRect">
          <a:avLst>
            <a:gd name="adj1" fmla="val 29727"/>
            <a:gd name="adj2" fmla="val 0"/>
          </a:avLst>
        </a:prstGeom>
      </dgm:spPr>
    </dgm:pt>
    <dgm:pt modelId="{73D57F78-636A-4C1E-A613-E325F5231B6E}" type="pres">
      <dgm:prSet presAssocID="{21A1E33A-C4FA-438F-AF95-348F4D4C95DB}"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ffee"/>
        </a:ext>
      </dgm:extLst>
    </dgm:pt>
    <dgm:pt modelId="{D9889A6C-393E-4B51-B2F4-67A9418116A6}" type="pres">
      <dgm:prSet presAssocID="{21A1E33A-C4FA-438F-AF95-348F4D4C95DB}" presName="spaceRect" presStyleCnt="0"/>
      <dgm:spPr/>
    </dgm:pt>
    <dgm:pt modelId="{69D3E3EB-C7A9-4775-B92C-ABAEC6CD3C38}" type="pres">
      <dgm:prSet presAssocID="{21A1E33A-C4FA-438F-AF95-348F4D4C95DB}" presName="textRect" presStyleLbl="revTx" presStyleIdx="0" presStyleCnt="2">
        <dgm:presLayoutVars>
          <dgm:chMax val="1"/>
          <dgm:chPref val="1"/>
        </dgm:presLayoutVars>
      </dgm:prSet>
      <dgm:spPr/>
    </dgm:pt>
    <dgm:pt modelId="{9FBC9EF1-B8FE-4819-A8CB-086A71AE1BC9}" type="pres">
      <dgm:prSet presAssocID="{E6F4935F-0D5B-4571-BC35-6C69D669214B}" presName="sibTrans" presStyleCnt="0"/>
      <dgm:spPr/>
    </dgm:pt>
    <dgm:pt modelId="{EA6F7BF8-0C27-4C85-9A04-23CF5C3D7460}" type="pres">
      <dgm:prSet presAssocID="{397F532C-9350-40F5-B909-B05B44EEFA23}" presName="compNode" presStyleCnt="0"/>
      <dgm:spPr/>
    </dgm:pt>
    <dgm:pt modelId="{4C657228-7255-43C0-8209-F1387ADABBC9}" type="pres">
      <dgm:prSet presAssocID="{397F532C-9350-40F5-B909-B05B44EEFA23}" presName="iconBgRect" presStyleLbl="bgShp" presStyleIdx="1" presStyleCnt="2"/>
      <dgm:spPr>
        <a:prstGeom prst="round2DiagRect">
          <a:avLst>
            <a:gd name="adj1" fmla="val 29727"/>
            <a:gd name="adj2" fmla="val 0"/>
          </a:avLst>
        </a:prstGeom>
      </dgm:spPr>
    </dgm:pt>
    <dgm:pt modelId="{54C4C9C7-2388-4821-9AF1-4A50D6907CAB}" type="pres">
      <dgm:prSet presAssocID="{397F532C-9350-40F5-B909-B05B44EEFA23}"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ck"/>
        </a:ext>
      </dgm:extLst>
    </dgm:pt>
    <dgm:pt modelId="{EF57633C-E747-457A-9C61-72399EF8C9AE}" type="pres">
      <dgm:prSet presAssocID="{397F532C-9350-40F5-B909-B05B44EEFA23}" presName="spaceRect" presStyleCnt="0"/>
      <dgm:spPr/>
    </dgm:pt>
    <dgm:pt modelId="{BE192A52-2E4E-438B-BFF9-C51B9A463201}" type="pres">
      <dgm:prSet presAssocID="{397F532C-9350-40F5-B909-B05B44EEFA23}" presName="textRect" presStyleLbl="revTx" presStyleIdx="1" presStyleCnt="2">
        <dgm:presLayoutVars>
          <dgm:chMax val="1"/>
          <dgm:chPref val="1"/>
        </dgm:presLayoutVars>
      </dgm:prSet>
      <dgm:spPr/>
    </dgm:pt>
  </dgm:ptLst>
  <dgm:cxnLst>
    <dgm:cxn modelId="{D9B6FA2C-191F-4DA6-9E1E-3F0E6B5F2427}" type="presOf" srcId="{397F532C-9350-40F5-B909-B05B44EEFA23}" destId="{BE192A52-2E4E-438B-BFF9-C51B9A463201}" srcOrd="0" destOrd="0" presId="urn:microsoft.com/office/officeart/2018/5/layout/IconLeafLabelList"/>
    <dgm:cxn modelId="{9AC98448-8A41-41C4-8ABD-BA485283FBB6}" type="presOf" srcId="{21A1E33A-C4FA-438F-AF95-348F4D4C95DB}" destId="{69D3E3EB-C7A9-4775-B92C-ABAEC6CD3C38}" srcOrd="0" destOrd="0" presId="urn:microsoft.com/office/officeart/2018/5/layout/IconLeafLabelList"/>
    <dgm:cxn modelId="{A9964F6A-2B81-41FC-A67D-0090FF4A72DE}" type="presOf" srcId="{A6FDD296-DE26-455E-A556-6DFD68F9FEDA}" destId="{AAF08B46-F697-4E41-9C42-31904E2000E8}" srcOrd="0" destOrd="0" presId="urn:microsoft.com/office/officeart/2018/5/layout/IconLeafLabelList"/>
    <dgm:cxn modelId="{02AC5ED4-492E-46FA-9D58-0411328FAA91}" srcId="{A6FDD296-DE26-455E-A556-6DFD68F9FEDA}" destId="{21A1E33A-C4FA-438F-AF95-348F4D4C95DB}" srcOrd="0" destOrd="0" parTransId="{5EAE27CF-51C6-41B6-B6B1-E0FDA7C37DA4}" sibTransId="{E6F4935F-0D5B-4571-BC35-6C69D669214B}"/>
    <dgm:cxn modelId="{8B34FBF9-72F9-4D77-AA89-8BAFEEBFF480}" srcId="{A6FDD296-DE26-455E-A556-6DFD68F9FEDA}" destId="{397F532C-9350-40F5-B909-B05B44EEFA23}" srcOrd="1" destOrd="0" parTransId="{1002C2B4-2941-4600-AC4A-1BE9C2A400E1}" sibTransId="{6C5DCCD8-0FB7-47EB-91B6-C435D176D4B2}"/>
    <dgm:cxn modelId="{7808BE32-09FA-450F-8054-1B9CC9B4CE4E}" type="presParOf" srcId="{AAF08B46-F697-4E41-9C42-31904E2000E8}" destId="{3370C8FA-1778-4BB4-99F0-6DDA31E81174}" srcOrd="0" destOrd="0" presId="urn:microsoft.com/office/officeart/2018/5/layout/IconLeafLabelList"/>
    <dgm:cxn modelId="{4F66AA7D-C1A2-4B7D-9844-3B35C8031C80}" type="presParOf" srcId="{3370C8FA-1778-4BB4-99F0-6DDA31E81174}" destId="{2788C2B7-D9F4-4418-8490-B69D3FA51846}" srcOrd="0" destOrd="0" presId="urn:microsoft.com/office/officeart/2018/5/layout/IconLeafLabelList"/>
    <dgm:cxn modelId="{BC7346FF-39FD-4CF4-A361-7EE5FC101AF6}" type="presParOf" srcId="{3370C8FA-1778-4BB4-99F0-6DDA31E81174}" destId="{73D57F78-636A-4C1E-A613-E325F5231B6E}" srcOrd="1" destOrd="0" presId="urn:microsoft.com/office/officeart/2018/5/layout/IconLeafLabelList"/>
    <dgm:cxn modelId="{FC5C0DC7-FF6D-4865-AA1A-2559006ACE93}" type="presParOf" srcId="{3370C8FA-1778-4BB4-99F0-6DDA31E81174}" destId="{D9889A6C-393E-4B51-B2F4-67A9418116A6}" srcOrd="2" destOrd="0" presId="urn:microsoft.com/office/officeart/2018/5/layout/IconLeafLabelList"/>
    <dgm:cxn modelId="{FB9331DD-D0E7-4EF9-B975-B5B370CC9CB7}" type="presParOf" srcId="{3370C8FA-1778-4BB4-99F0-6DDA31E81174}" destId="{69D3E3EB-C7A9-4775-B92C-ABAEC6CD3C38}" srcOrd="3" destOrd="0" presId="urn:microsoft.com/office/officeart/2018/5/layout/IconLeafLabelList"/>
    <dgm:cxn modelId="{17D233C6-9BB3-4B2A-8593-CC5CA4C445AE}" type="presParOf" srcId="{AAF08B46-F697-4E41-9C42-31904E2000E8}" destId="{9FBC9EF1-B8FE-4819-A8CB-086A71AE1BC9}" srcOrd="1" destOrd="0" presId="urn:microsoft.com/office/officeart/2018/5/layout/IconLeafLabelList"/>
    <dgm:cxn modelId="{E7AE6582-B8C3-4A7D-A10D-AFEEAC6CAFDF}" type="presParOf" srcId="{AAF08B46-F697-4E41-9C42-31904E2000E8}" destId="{EA6F7BF8-0C27-4C85-9A04-23CF5C3D7460}" srcOrd="2" destOrd="0" presId="urn:microsoft.com/office/officeart/2018/5/layout/IconLeafLabelList"/>
    <dgm:cxn modelId="{6F081A5A-C3E0-47FD-B87B-520A4A37DA75}" type="presParOf" srcId="{EA6F7BF8-0C27-4C85-9A04-23CF5C3D7460}" destId="{4C657228-7255-43C0-8209-F1387ADABBC9}" srcOrd="0" destOrd="0" presId="urn:microsoft.com/office/officeart/2018/5/layout/IconLeafLabelList"/>
    <dgm:cxn modelId="{E4C5835F-02E4-40CD-A928-9EFE3177FE2A}" type="presParOf" srcId="{EA6F7BF8-0C27-4C85-9A04-23CF5C3D7460}" destId="{54C4C9C7-2388-4821-9AF1-4A50D6907CAB}" srcOrd="1" destOrd="0" presId="urn:microsoft.com/office/officeart/2018/5/layout/IconLeafLabelList"/>
    <dgm:cxn modelId="{9C9D8AA1-0CEE-4162-9E5A-306EED1FF753}" type="presParOf" srcId="{EA6F7BF8-0C27-4C85-9A04-23CF5C3D7460}" destId="{EF57633C-E747-457A-9C61-72399EF8C9AE}" srcOrd="2" destOrd="0" presId="urn:microsoft.com/office/officeart/2018/5/layout/IconLeafLabelList"/>
    <dgm:cxn modelId="{96D59B13-4B96-4B6B-9A29-951EBED3136A}" type="presParOf" srcId="{EA6F7BF8-0C27-4C85-9A04-23CF5C3D7460}" destId="{BE192A52-2E4E-438B-BFF9-C51B9A463201}" srcOrd="3" destOrd="0" presId="urn:microsoft.com/office/officeart/2018/5/layout/IconLeaf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88C2B7-D9F4-4418-8490-B69D3FA51846}">
      <dsp:nvSpPr>
        <dsp:cNvPr id="0" name=""/>
        <dsp:cNvSpPr/>
      </dsp:nvSpPr>
      <dsp:spPr>
        <a:xfrm>
          <a:off x="2428048" y="7450"/>
          <a:ext cx="1887187" cy="188718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3D57F78-636A-4C1E-A613-E325F5231B6E}">
      <dsp:nvSpPr>
        <dsp:cNvPr id="0" name=""/>
        <dsp:cNvSpPr/>
      </dsp:nvSpPr>
      <dsp:spPr>
        <a:xfrm>
          <a:off x="2830235" y="409638"/>
          <a:ext cx="1082812" cy="108281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9D3E3EB-C7A9-4775-B92C-ABAEC6CD3C38}">
      <dsp:nvSpPr>
        <dsp:cNvPr id="0" name=""/>
        <dsp:cNvSpPr/>
      </dsp:nvSpPr>
      <dsp:spPr>
        <a:xfrm>
          <a:off x="1824766" y="2482451"/>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CA" sz="1700" kern="1200"/>
            <a:t>Let’s go for a break!</a:t>
          </a:r>
          <a:endParaRPr lang="en-US" sz="1700" kern="1200"/>
        </a:p>
      </dsp:txBody>
      <dsp:txXfrm>
        <a:off x="1824766" y="2482451"/>
        <a:ext cx="3093750" cy="720000"/>
      </dsp:txXfrm>
    </dsp:sp>
    <dsp:sp modelId="{4C657228-7255-43C0-8209-F1387ADABBC9}">
      <dsp:nvSpPr>
        <dsp:cNvPr id="0" name=""/>
        <dsp:cNvSpPr/>
      </dsp:nvSpPr>
      <dsp:spPr>
        <a:xfrm>
          <a:off x="6063204" y="7450"/>
          <a:ext cx="1887187" cy="1887187"/>
        </a:xfrm>
        <a:prstGeom prst="round2DiagRect">
          <a:avLst>
            <a:gd name="adj1" fmla="val 29727"/>
            <a:gd name="adj2" fmla="val 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4C4C9C7-2388-4821-9AF1-4A50D6907CAB}">
      <dsp:nvSpPr>
        <dsp:cNvPr id="0" name=""/>
        <dsp:cNvSpPr/>
      </dsp:nvSpPr>
      <dsp:spPr>
        <a:xfrm>
          <a:off x="6465391" y="409638"/>
          <a:ext cx="1082812" cy="108281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E192A52-2E4E-438B-BFF9-C51B9A463201}">
      <dsp:nvSpPr>
        <dsp:cNvPr id="0" name=""/>
        <dsp:cNvSpPr/>
      </dsp:nvSpPr>
      <dsp:spPr>
        <a:xfrm>
          <a:off x="5459923" y="2482451"/>
          <a:ext cx="309375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defRPr cap="all"/>
          </a:pPr>
          <a:r>
            <a:rPr lang="en-CA" sz="1700" kern="1200"/>
            <a:t>Return in 15 minutes (or at time specified by your instructor).</a:t>
          </a:r>
          <a:endParaRPr lang="en-US" sz="1700" kern="1200"/>
        </a:p>
      </dsp:txBody>
      <dsp:txXfrm>
        <a:off x="5459923" y="2482451"/>
        <a:ext cx="309375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eg>
</file>

<file path=ppt/media/image4.jpeg>
</file>

<file path=ppt/media/image5.png>
</file>

<file path=ppt/media/image6.svg>
</file>

<file path=ppt/media/image7.png>
</file>

<file path=ppt/media/image8.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C3962-6CCB-C623-5012-61B3FD4FD7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E259A1F9-32E1-26C5-BE2E-EBB441A7AF1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39DE13CB-8796-4350-785F-626437BC3E23}"/>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5" name="Footer Placeholder 4">
            <a:extLst>
              <a:ext uri="{FF2B5EF4-FFF2-40B4-BE49-F238E27FC236}">
                <a16:creationId xmlns:a16="http://schemas.microsoft.com/office/drawing/2014/main" id="{1007E5E7-D160-ACB1-7314-3C7634A5A103}"/>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18924834-2934-0FAC-36A4-2B255156F31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5904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E40B3E-BC65-75F8-70AD-2CCCB877FB2B}"/>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F31D9ED1-E743-9A34-C761-01BA9D23700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AF6D349-416C-2A7F-5FC5-C7185BD367FD}"/>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5" name="Footer Placeholder 4">
            <a:extLst>
              <a:ext uri="{FF2B5EF4-FFF2-40B4-BE49-F238E27FC236}">
                <a16:creationId xmlns:a16="http://schemas.microsoft.com/office/drawing/2014/main" id="{3273A373-BADA-5298-E38D-8971781EDC40}"/>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429D05E1-A019-83D9-7E77-6B3B095BCF26}"/>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964079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1D5508-C509-FB55-CDC3-E31A635A942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4191082-ADD6-D8EE-7A37-A02D76D6881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6108917-B5F8-1B42-4F23-AA2C13CC28E3}"/>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5" name="Footer Placeholder 4">
            <a:extLst>
              <a:ext uri="{FF2B5EF4-FFF2-40B4-BE49-F238E27FC236}">
                <a16:creationId xmlns:a16="http://schemas.microsoft.com/office/drawing/2014/main" id="{3EF7887C-18F9-09FB-302C-4DB050C14F28}"/>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6A6D6575-CDC3-B2DB-C0E7-DE6286FC43D3}"/>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1133540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AFF7B-19E5-0C17-A44D-0F49731B69F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BDD529BD-8AD5-4C90-381B-696B06FD7C6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D109AA57-6328-D761-1B11-D9873DB43728}"/>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5" name="Footer Placeholder 4">
            <a:extLst>
              <a:ext uri="{FF2B5EF4-FFF2-40B4-BE49-F238E27FC236}">
                <a16:creationId xmlns:a16="http://schemas.microsoft.com/office/drawing/2014/main" id="{E688C626-3B5B-F4E8-0A93-EC89BE632411}"/>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B8D7525A-676D-10C2-CF74-E9677BB1FBD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4113442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37A37-D5B6-E888-E952-4B3D36414F2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38DC5F61-2B92-DDFF-759A-6D88BAA2C19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D756E7E-C8B2-9ADF-F64C-222EAB23F822}"/>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5" name="Footer Placeholder 4">
            <a:extLst>
              <a:ext uri="{FF2B5EF4-FFF2-40B4-BE49-F238E27FC236}">
                <a16:creationId xmlns:a16="http://schemas.microsoft.com/office/drawing/2014/main" id="{9428FB70-9A87-6EA0-0138-264D947B4B5A}"/>
              </a:ext>
            </a:extLst>
          </p:cNvPr>
          <p:cNvSpPr>
            <a:spLocks noGrp="1"/>
          </p:cNvSpPr>
          <p:nvPr>
            <p:ph type="ftr" sz="quarter" idx="11"/>
          </p:nvPr>
        </p:nvSpPr>
        <p:spPr/>
        <p:txBody>
          <a:bodyPr/>
          <a:lstStyle/>
          <a:p>
            <a:endParaRPr lang="en-CA" dirty="0"/>
          </a:p>
        </p:txBody>
      </p:sp>
      <p:sp>
        <p:nvSpPr>
          <p:cNvPr id="6" name="Slide Number Placeholder 5">
            <a:extLst>
              <a:ext uri="{FF2B5EF4-FFF2-40B4-BE49-F238E27FC236}">
                <a16:creationId xmlns:a16="http://schemas.microsoft.com/office/drawing/2014/main" id="{73CD4886-1E88-B400-D12D-3CFD3F3F52CA}"/>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653941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BD988-EEE5-2836-2A8B-42292CAA96A5}"/>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F5A01876-BF1A-EF40-020F-B0E810D6DA5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AFDF299E-80D0-1889-3B0A-D4A72242688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C4DA3252-4E63-7997-B31F-CBE24103E49C}"/>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6" name="Footer Placeholder 5">
            <a:extLst>
              <a:ext uri="{FF2B5EF4-FFF2-40B4-BE49-F238E27FC236}">
                <a16:creationId xmlns:a16="http://schemas.microsoft.com/office/drawing/2014/main" id="{8D428C6E-B25E-063E-16CC-7D47628DD6EA}"/>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31CEF791-DE11-C09C-799D-29FD46C0E1F6}"/>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13795060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C8D75F-1CE3-A2BF-5018-7EA980C84239}"/>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FD0053C-195A-3E82-F3BC-7A268169B6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440BF84-C4D9-99EA-C560-8679D82195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BB565C20-F7A8-580C-2E7C-4EEC17083C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2EF0285-50BC-9E62-A918-C22EFB5808A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A29B9C90-71E5-FAFF-6127-D5DC4D8A8943}"/>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8" name="Footer Placeholder 7">
            <a:extLst>
              <a:ext uri="{FF2B5EF4-FFF2-40B4-BE49-F238E27FC236}">
                <a16:creationId xmlns:a16="http://schemas.microsoft.com/office/drawing/2014/main" id="{29705EBE-2005-B3FE-0E3B-25ED818E6E01}"/>
              </a:ext>
            </a:extLst>
          </p:cNvPr>
          <p:cNvSpPr>
            <a:spLocks noGrp="1"/>
          </p:cNvSpPr>
          <p:nvPr>
            <p:ph type="ftr" sz="quarter" idx="11"/>
          </p:nvPr>
        </p:nvSpPr>
        <p:spPr/>
        <p:txBody>
          <a:bodyPr/>
          <a:lstStyle/>
          <a:p>
            <a:endParaRPr lang="en-CA" dirty="0"/>
          </a:p>
        </p:txBody>
      </p:sp>
      <p:sp>
        <p:nvSpPr>
          <p:cNvPr id="9" name="Slide Number Placeholder 8">
            <a:extLst>
              <a:ext uri="{FF2B5EF4-FFF2-40B4-BE49-F238E27FC236}">
                <a16:creationId xmlns:a16="http://schemas.microsoft.com/office/drawing/2014/main" id="{769AA16A-D4D3-54D7-A0C4-A23676E0494E}"/>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68947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95998-7782-32A5-3BDC-F4B6B154279A}"/>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10BF6861-182D-B0B1-4EBC-59B6230D185A}"/>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4" name="Footer Placeholder 3">
            <a:extLst>
              <a:ext uri="{FF2B5EF4-FFF2-40B4-BE49-F238E27FC236}">
                <a16:creationId xmlns:a16="http://schemas.microsoft.com/office/drawing/2014/main" id="{58DDDB3A-7005-A9C7-81E1-653245CB025A}"/>
              </a:ext>
            </a:extLst>
          </p:cNvPr>
          <p:cNvSpPr>
            <a:spLocks noGrp="1"/>
          </p:cNvSpPr>
          <p:nvPr>
            <p:ph type="ftr" sz="quarter" idx="11"/>
          </p:nvPr>
        </p:nvSpPr>
        <p:spPr/>
        <p:txBody>
          <a:bodyPr/>
          <a:lstStyle/>
          <a:p>
            <a:endParaRPr lang="en-CA" dirty="0"/>
          </a:p>
        </p:txBody>
      </p:sp>
      <p:sp>
        <p:nvSpPr>
          <p:cNvPr id="5" name="Slide Number Placeholder 4">
            <a:extLst>
              <a:ext uri="{FF2B5EF4-FFF2-40B4-BE49-F238E27FC236}">
                <a16:creationId xmlns:a16="http://schemas.microsoft.com/office/drawing/2014/main" id="{871DD939-50F4-F052-3E0C-4CF8C1806018}"/>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3259123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BCA5D3-97F0-F822-7A86-427CC6909444}"/>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3" name="Footer Placeholder 2">
            <a:extLst>
              <a:ext uri="{FF2B5EF4-FFF2-40B4-BE49-F238E27FC236}">
                <a16:creationId xmlns:a16="http://schemas.microsoft.com/office/drawing/2014/main" id="{BEE31B6A-F8D5-9E17-BCD7-4D206CE109CC}"/>
              </a:ext>
            </a:extLst>
          </p:cNvPr>
          <p:cNvSpPr>
            <a:spLocks noGrp="1"/>
          </p:cNvSpPr>
          <p:nvPr>
            <p:ph type="ftr" sz="quarter" idx="11"/>
          </p:nvPr>
        </p:nvSpPr>
        <p:spPr/>
        <p:txBody>
          <a:bodyPr/>
          <a:lstStyle/>
          <a:p>
            <a:endParaRPr lang="en-CA" dirty="0"/>
          </a:p>
        </p:txBody>
      </p:sp>
      <p:sp>
        <p:nvSpPr>
          <p:cNvPr id="4" name="Slide Number Placeholder 3">
            <a:extLst>
              <a:ext uri="{FF2B5EF4-FFF2-40B4-BE49-F238E27FC236}">
                <a16:creationId xmlns:a16="http://schemas.microsoft.com/office/drawing/2014/main" id="{65EF8629-235B-7124-FFC4-01B13D790A39}"/>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635633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C7B54-FFF8-4B8C-C0A9-F2CD9211D14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30406FBC-057D-AE50-5408-EBE58B852BB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40CFC1C7-AC0C-ED20-8530-B9ABFA7378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7C5769-108C-AFCA-BB63-6C29AE94A74B}"/>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6" name="Footer Placeholder 5">
            <a:extLst>
              <a:ext uri="{FF2B5EF4-FFF2-40B4-BE49-F238E27FC236}">
                <a16:creationId xmlns:a16="http://schemas.microsoft.com/office/drawing/2014/main" id="{F398FE04-058D-452C-EB5A-1AD74A254581}"/>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EFBC613C-956A-AD57-EC60-2F1AB07A567F}"/>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3228837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CA0F89-1444-4143-17D5-B50186D4740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65446E37-4EA5-C9C1-EE19-3CB7911176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dirty="0"/>
          </a:p>
        </p:txBody>
      </p:sp>
      <p:sp>
        <p:nvSpPr>
          <p:cNvPr id="4" name="Text Placeholder 3">
            <a:extLst>
              <a:ext uri="{FF2B5EF4-FFF2-40B4-BE49-F238E27FC236}">
                <a16:creationId xmlns:a16="http://schemas.microsoft.com/office/drawing/2014/main" id="{3C656DE3-043B-1101-0D37-4B1C72E814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E9EE20-A8C6-8705-FBF0-99ED91F2674A}"/>
              </a:ext>
            </a:extLst>
          </p:cNvPr>
          <p:cNvSpPr>
            <a:spLocks noGrp="1"/>
          </p:cNvSpPr>
          <p:nvPr>
            <p:ph type="dt" sz="half" idx="10"/>
          </p:nvPr>
        </p:nvSpPr>
        <p:spPr/>
        <p:txBody>
          <a:bodyPr/>
          <a:lstStyle/>
          <a:p>
            <a:fld id="{4BAEF67D-ECC0-43BE-81D0-02F4D6CDCF27}" type="datetimeFigureOut">
              <a:rPr lang="en-CA" smtClean="0"/>
              <a:t>2024-04-09</a:t>
            </a:fld>
            <a:endParaRPr lang="en-CA" dirty="0"/>
          </a:p>
        </p:txBody>
      </p:sp>
      <p:sp>
        <p:nvSpPr>
          <p:cNvPr id="6" name="Footer Placeholder 5">
            <a:extLst>
              <a:ext uri="{FF2B5EF4-FFF2-40B4-BE49-F238E27FC236}">
                <a16:creationId xmlns:a16="http://schemas.microsoft.com/office/drawing/2014/main" id="{121F76FF-99CA-9E71-9EA7-9D953579C488}"/>
              </a:ext>
            </a:extLst>
          </p:cNvPr>
          <p:cNvSpPr>
            <a:spLocks noGrp="1"/>
          </p:cNvSpPr>
          <p:nvPr>
            <p:ph type="ftr" sz="quarter" idx="11"/>
          </p:nvPr>
        </p:nvSpPr>
        <p:spPr/>
        <p:txBody>
          <a:bodyPr/>
          <a:lstStyle/>
          <a:p>
            <a:endParaRPr lang="en-CA" dirty="0"/>
          </a:p>
        </p:txBody>
      </p:sp>
      <p:sp>
        <p:nvSpPr>
          <p:cNvPr id="7" name="Slide Number Placeholder 6">
            <a:extLst>
              <a:ext uri="{FF2B5EF4-FFF2-40B4-BE49-F238E27FC236}">
                <a16:creationId xmlns:a16="http://schemas.microsoft.com/office/drawing/2014/main" id="{6FF4187E-0A4D-C097-664E-204E4E6ECDB0}"/>
              </a:ext>
            </a:extLst>
          </p:cNvPr>
          <p:cNvSpPr>
            <a:spLocks noGrp="1"/>
          </p:cNvSpPr>
          <p:nvPr>
            <p:ph type="sldNum" sz="quarter" idx="12"/>
          </p:nvPr>
        </p:nvSpPr>
        <p:spPr/>
        <p:txBody>
          <a:bodyPr/>
          <a:lstStyle/>
          <a:p>
            <a:fld id="{25702540-0E58-4BE6-9EC8-CB7ED65092FA}" type="slidenum">
              <a:rPr lang="en-CA" smtClean="0"/>
              <a:t>‹#›</a:t>
            </a:fld>
            <a:endParaRPr lang="en-CA" dirty="0"/>
          </a:p>
        </p:txBody>
      </p:sp>
    </p:spTree>
    <p:extLst>
      <p:ext uri="{BB962C8B-B14F-4D97-AF65-F5344CB8AC3E}">
        <p14:creationId xmlns:p14="http://schemas.microsoft.com/office/powerpoint/2010/main" val="2883272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03CCE26-7D77-D1A0-7297-D9EC12D121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751AFCD-30DD-FED2-A65A-D228F8216C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033357FF-218F-97F5-9B20-28F900CFD7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AEF67D-ECC0-43BE-81D0-02F4D6CDCF27}" type="datetimeFigureOut">
              <a:rPr lang="en-CA" smtClean="0"/>
              <a:t>2024-04-09</a:t>
            </a:fld>
            <a:endParaRPr lang="en-CA" dirty="0"/>
          </a:p>
        </p:txBody>
      </p:sp>
      <p:sp>
        <p:nvSpPr>
          <p:cNvPr id="5" name="Footer Placeholder 4">
            <a:extLst>
              <a:ext uri="{FF2B5EF4-FFF2-40B4-BE49-F238E27FC236}">
                <a16:creationId xmlns:a16="http://schemas.microsoft.com/office/drawing/2014/main" id="{D98B3F95-7DFE-77ED-908B-8E807491B3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dirty="0"/>
          </a:p>
        </p:txBody>
      </p:sp>
      <p:sp>
        <p:nvSpPr>
          <p:cNvPr id="6" name="Slide Number Placeholder 5">
            <a:extLst>
              <a:ext uri="{FF2B5EF4-FFF2-40B4-BE49-F238E27FC236}">
                <a16:creationId xmlns:a16="http://schemas.microsoft.com/office/drawing/2014/main" id="{B58DAB73-B876-14BC-C74B-A082EA42E8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702540-0E58-4BE6-9EC8-CB7ED65092FA}" type="slidenum">
              <a:rPr lang="en-CA" smtClean="0"/>
              <a:t>‹#›</a:t>
            </a:fld>
            <a:endParaRPr lang="en-CA" dirty="0"/>
          </a:p>
        </p:txBody>
      </p:sp>
    </p:spTree>
    <p:extLst>
      <p:ext uri="{BB962C8B-B14F-4D97-AF65-F5344CB8AC3E}">
        <p14:creationId xmlns:p14="http://schemas.microsoft.com/office/powerpoint/2010/main" val="14668848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4" name="Picture 53" descr="Financial graphs on a dark display">
            <a:extLst>
              <a:ext uri="{FF2B5EF4-FFF2-40B4-BE49-F238E27FC236}">
                <a16:creationId xmlns:a16="http://schemas.microsoft.com/office/drawing/2014/main" id="{B11D5EEF-C6DA-66F1-7D1B-20DD884FCBB1}"/>
              </a:ext>
            </a:extLst>
          </p:cNvPr>
          <p:cNvPicPr>
            <a:picLocks noChangeAspect="1"/>
          </p:cNvPicPr>
          <p:nvPr/>
        </p:nvPicPr>
        <p:blipFill rotWithShape="1">
          <a:blip r:embed="rId2">
            <a:alphaModFix/>
          </a:blip>
          <a:srcRect t="10000"/>
          <a:stretch/>
        </p:blipFill>
        <p:spPr>
          <a:xfrm>
            <a:off x="20" y="10"/>
            <a:ext cx="12191979" cy="6857990"/>
          </a:xfrm>
          <a:prstGeom prst="rect">
            <a:avLst/>
          </a:prstGeom>
        </p:spPr>
      </p:pic>
      <p:sp>
        <p:nvSpPr>
          <p:cNvPr id="56" name="Rectangle 55">
            <a:extLst>
              <a:ext uri="{FF2B5EF4-FFF2-40B4-BE49-F238E27FC236}">
                <a16:creationId xmlns:a16="http://schemas.microsoft.com/office/drawing/2014/main" id="{EB0222B5-B739-82A9-5CCC-C5585AE12A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44663" y="-4344657"/>
            <a:ext cx="3512260" cy="12201589"/>
          </a:xfrm>
          <a:prstGeom prst="rect">
            <a:avLst/>
          </a:prstGeom>
          <a:gradFill flip="none" rotWithShape="1">
            <a:gsLst>
              <a:gs pos="10000">
                <a:srgbClr val="000000">
                  <a:alpha val="0"/>
                </a:srgbClr>
              </a:gs>
              <a:gs pos="66000">
                <a:srgbClr val="000000">
                  <a:alpha val="46000"/>
                </a:srgbClr>
              </a:gs>
              <a:gs pos="100000">
                <a:srgbClr val="000000">
                  <a:alpha val="6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762000" y="1137434"/>
            <a:ext cx="7800660" cy="1520987"/>
          </a:xfrm>
        </p:spPr>
        <p:txBody>
          <a:bodyPr vert="horz" lIns="91440" tIns="45720" rIns="91440" bIns="45720" rtlCol="0" anchor="t">
            <a:normAutofit/>
          </a:bodyPr>
          <a:lstStyle/>
          <a:p>
            <a:r>
              <a:rPr lang="en-US" sz="4000">
                <a:solidFill>
                  <a:srgbClr val="FFFFFF"/>
                </a:solidFill>
              </a:rPr>
              <a:t>COMP1631 Advanced Spreadsheets – Winter 2024 – Section 06</a:t>
            </a:r>
          </a:p>
        </p:txBody>
      </p:sp>
      <p:sp>
        <p:nvSpPr>
          <p:cNvPr id="58" name="Rectangle 57">
            <a:extLst>
              <a:ext uri="{FF2B5EF4-FFF2-40B4-BE49-F238E27FC236}">
                <a16:creationId xmlns:a16="http://schemas.microsoft.com/office/drawing/2014/main" id="{5BE23E75-E7E9-4D9F-6D25-5512363F86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4878570" y="-449383"/>
            <a:ext cx="2425271" cy="12201588"/>
          </a:xfrm>
          <a:prstGeom prst="rect">
            <a:avLst/>
          </a:prstGeom>
          <a:gradFill flip="none" rotWithShape="1">
            <a:gsLst>
              <a:gs pos="10000">
                <a:srgbClr val="000000">
                  <a:alpha val="0"/>
                </a:srgbClr>
              </a:gs>
              <a:gs pos="66000">
                <a:srgbClr val="000000">
                  <a:alpha val="35000"/>
                </a:srgbClr>
              </a:gs>
              <a:gs pos="100000">
                <a:srgbClr val="000000">
                  <a:alpha val="45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0" name="Straight Connector 59">
            <a:extLst>
              <a:ext uri="{FF2B5EF4-FFF2-40B4-BE49-F238E27FC236}">
                <a16:creationId xmlns:a16="http://schemas.microsoft.com/office/drawing/2014/main" id="{61B115DB-65EB-3FC3-7284-CFDF4ADC60B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827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fontScale="85000" lnSpcReduction="20000"/>
          </a:bodyPr>
          <a:lstStyle/>
          <a:p>
            <a:pPr marL="0" indent="0">
              <a:buNone/>
            </a:pPr>
            <a:r>
              <a:rPr lang="en-US" sz="3800" dirty="0">
                <a:solidFill>
                  <a:schemeClr val="bg1"/>
                </a:solidFill>
              </a:rPr>
              <a:t>Instruction(s): </a:t>
            </a:r>
            <a:r>
              <a:rPr lang="en-US" sz="3800" dirty="0">
                <a:solidFill>
                  <a:schemeClr val="accent4">
                    <a:lumMod val="40000"/>
                    <a:lumOff val="60000"/>
                  </a:schemeClr>
                </a:solidFill>
              </a:rPr>
              <a:t>Inserting a button</a:t>
            </a:r>
          </a:p>
          <a:p>
            <a:pPr marL="0" indent="0">
              <a:buNone/>
            </a:pPr>
            <a:r>
              <a:rPr lang="en-US" sz="3200" dirty="0">
                <a:solidFill>
                  <a:schemeClr val="accent4">
                    <a:lumMod val="40000"/>
                    <a:lumOff val="60000"/>
                  </a:schemeClr>
                </a:solidFill>
              </a:rPr>
              <a:t>5 a.	Insert a Button (Form Control) button in column D to the right of the Clear Data button.</a:t>
            </a:r>
          </a:p>
          <a:p>
            <a:pPr marL="0" indent="0">
              <a:buNone/>
            </a:pPr>
            <a:r>
              <a:rPr lang="en-US" sz="3200" dirty="0">
                <a:solidFill>
                  <a:schemeClr val="accent4">
                    <a:lumMod val="40000"/>
                    <a:lumOff val="60000"/>
                  </a:schemeClr>
                </a:solidFill>
              </a:rPr>
              <a:t>b.	Change the height to 0.3" and the width to 1.5".</a:t>
            </a:r>
          </a:p>
          <a:p>
            <a:pPr marL="0" indent="0">
              <a:buNone/>
            </a:pPr>
            <a:r>
              <a:rPr lang="en-US" sz="3200" dirty="0">
                <a:solidFill>
                  <a:schemeClr val="accent4">
                    <a:lumMod val="40000"/>
                    <a:lumOff val="60000"/>
                  </a:schemeClr>
                </a:solidFill>
              </a:rPr>
              <a:t>c.	Align the top of the new button with the top of the Clear Data button.</a:t>
            </a:r>
          </a:p>
          <a:p>
            <a:pPr marL="0" indent="0">
              <a:buNone/>
            </a:pPr>
            <a:r>
              <a:rPr lang="en-US" sz="3200" dirty="0">
                <a:solidFill>
                  <a:schemeClr val="accent4">
                    <a:lumMod val="40000"/>
                    <a:lumOff val="60000"/>
                  </a:schemeClr>
                </a:solidFill>
              </a:rPr>
              <a:t>d.	Edit the text to display </a:t>
            </a:r>
            <a:r>
              <a:rPr lang="en-US" sz="3200" dirty="0">
                <a:solidFill>
                  <a:srgbClr val="FF0000"/>
                </a:solidFill>
              </a:rPr>
              <a:t>Add Volunteer</a:t>
            </a:r>
            <a:r>
              <a:rPr lang="en-US" sz="3200" dirty="0">
                <a:solidFill>
                  <a:schemeClr val="accent4">
                    <a:lumMod val="40000"/>
                    <a:lumOff val="60000"/>
                  </a:schemeClr>
                </a:solidFill>
              </a:rPr>
              <a:t> on the button.</a:t>
            </a:r>
          </a:p>
          <a:p>
            <a:pPr marL="0" indent="0">
              <a:buNone/>
            </a:pPr>
            <a:r>
              <a:rPr lang="en-US" sz="3200" dirty="0">
                <a:solidFill>
                  <a:schemeClr val="accent4">
                    <a:lumMod val="40000"/>
                    <a:lumOff val="60000"/>
                  </a:schemeClr>
                </a:solidFill>
              </a:rPr>
              <a:t>e.	Format the button control to use Rockwell 12 point text, if necessary.</a:t>
            </a:r>
          </a:p>
          <a:p>
            <a:pPr marL="0" indent="0">
              <a:buNone/>
            </a:pPr>
            <a:endParaRPr lang="en-CA" sz="3200" dirty="0">
              <a:solidFill>
                <a:schemeClr val="accent4">
                  <a:lumMod val="40000"/>
                  <a:lumOff val="60000"/>
                </a:schemeClr>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8843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6"/>
            <a:ext cx="9406666" cy="4058113"/>
          </a:xfrm>
        </p:spPr>
        <p:txBody>
          <a:bodyPr>
            <a:noAutofit/>
          </a:bodyPr>
          <a:lstStyle/>
          <a:p>
            <a:pPr marL="0" indent="0">
              <a:buNone/>
            </a:pPr>
            <a:r>
              <a:rPr lang="en-US" sz="3200" dirty="0">
                <a:solidFill>
                  <a:schemeClr val="bg1"/>
                </a:solidFill>
              </a:rPr>
              <a:t>Instruction(s):</a:t>
            </a:r>
            <a:r>
              <a:rPr lang="en-US" sz="3200" dirty="0">
                <a:solidFill>
                  <a:schemeClr val="accent4">
                    <a:lumMod val="40000"/>
                    <a:lumOff val="60000"/>
                  </a:schemeClr>
                </a:solidFill>
              </a:rPr>
              <a:t> Record and Attach a Macro</a:t>
            </a:r>
          </a:p>
          <a:p>
            <a:pPr marL="514350" indent="-514350">
              <a:buAutoNum type="alphaLcPeriod"/>
            </a:pPr>
            <a:r>
              <a:rPr lang="en-US" sz="2300" dirty="0">
                <a:solidFill>
                  <a:schemeClr val="accent4">
                    <a:lumMod val="40000"/>
                    <a:lumOff val="60000"/>
                  </a:schemeClr>
                </a:solidFill>
              </a:rPr>
              <a:t>The </a:t>
            </a:r>
            <a:r>
              <a:rPr lang="en-US" sz="2300" dirty="0" err="1">
                <a:solidFill>
                  <a:schemeClr val="accent4">
                    <a:lumMod val="40000"/>
                    <a:lumOff val="60000"/>
                  </a:schemeClr>
                </a:solidFill>
              </a:rPr>
              <a:t>Add_Volunteer</a:t>
            </a:r>
            <a:r>
              <a:rPr lang="en-US" sz="2300" dirty="0">
                <a:solidFill>
                  <a:schemeClr val="accent4">
                    <a:lumMod val="40000"/>
                    <a:lumOff val="60000"/>
                  </a:schemeClr>
                </a:solidFill>
              </a:rPr>
              <a:t> macro should copy the data in the range D4:D8 on the Volunteer Registration worksheet, then</a:t>
            </a:r>
          </a:p>
          <a:p>
            <a:pPr marL="514350" indent="-514350">
              <a:buAutoNum type="alphaLcPeriod"/>
            </a:pPr>
            <a:r>
              <a:rPr lang="en-US" sz="2300" dirty="0">
                <a:solidFill>
                  <a:schemeClr val="accent4">
                    <a:lumMod val="40000"/>
                    <a:lumOff val="60000"/>
                  </a:schemeClr>
                </a:solidFill>
              </a:rPr>
              <a:t>go to the Volunteer Records worksheet, find the next blank row, and then </a:t>
            </a:r>
          </a:p>
          <a:p>
            <a:pPr marL="514350" indent="-514350">
              <a:buAutoNum type="alphaLcPeriod"/>
            </a:pPr>
            <a:r>
              <a:rPr lang="en-US" sz="2300" dirty="0">
                <a:solidFill>
                  <a:schemeClr val="accent4">
                    <a:lumMod val="40000"/>
                    <a:lumOff val="60000"/>
                  </a:schemeClr>
                </a:solidFill>
              </a:rPr>
              <a:t>paste the copied data, transposing it to fit in a row instead of a column. </a:t>
            </a:r>
          </a:p>
          <a:p>
            <a:pPr marL="514350" indent="-514350">
              <a:buAutoNum type="alphaLcPeriod"/>
            </a:pPr>
            <a:r>
              <a:rPr lang="en-US" sz="2300" dirty="0">
                <a:solidFill>
                  <a:schemeClr val="accent4">
                    <a:lumMod val="40000"/>
                    <a:lumOff val="60000"/>
                  </a:schemeClr>
                </a:solidFill>
              </a:rPr>
              <a:t>Then the macro should return to the Volunteer Registration worksheet and run the </a:t>
            </a:r>
            <a:r>
              <a:rPr lang="en-US" sz="2300" dirty="0" err="1">
                <a:solidFill>
                  <a:schemeClr val="accent4">
                    <a:lumMod val="40000"/>
                    <a:lumOff val="60000"/>
                  </a:schemeClr>
                </a:solidFill>
              </a:rPr>
              <a:t>Clear_Data</a:t>
            </a:r>
            <a:r>
              <a:rPr lang="en-US" sz="2300" dirty="0">
                <a:solidFill>
                  <a:schemeClr val="accent4">
                    <a:lumMod val="40000"/>
                    <a:lumOff val="60000"/>
                  </a:schemeClr>
                </a:solidFill>
              </a:rPr>
              <a:t> macro, which deletes the data in the range D4:D8.</a:t>
            </a:r>
          </a:p>
          <a:p>
            <a:pPr marL="514350" indent="-514350">
              <a:buAutoNum type="alphaLcPeriod"/>
            </a:pPr>
            <a:r>
              <a:rPr lang="en-US" sz="2300" dirty="0">
                <a:solidFill>
                  <a:schemeClr val="accent4">
                    <a:lumMod val="40000"/>
                    <a:lumOff val="60000"/>
                  </a:schemeClr>
                </a:solidFill>
              </a:rPr>
              <a:t>Assign the </a:t>
            </a:r>
            <a:r>
              <a:rPr lang="en-US" sz="2300" dirty="0" err="1">
                <a:solidFill>
                  <a:schemeClr val="accent4">
                    <a:lumMod val="40000"/>
                    <a:lumOff val="60000"/>
                  </a:schemeClr>
                </a:solidFill>
              </a:rPr>
              <a:t>Add_Volunteer</a:t>
            </a:r>
            <a:r>
              <a:rPr lang="en-US" sz="2300" dirty="0">
                <a:solidFill>
                  <a:schemeClr val="accent4">
                    <a:lumMod val="40000"/>
                    <a:lumOff val="60000"/>
                  </a:schemeClr>
                </a:solidFill>
              </a:rPr>
              <a:t> macro to the Add Volunteer button.</a:t>
            </a:r>
            <a:endParaRPr lang="en-CA" sz="2300" dirty="0">
              <a:solidFill>
                <a:schemeClr val="accent4">
                  <a:lumMod val="40000"/>
                  <a:lumOff val="60000"/>
                </a:schemeClr>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823572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fontScale="92500" lnSpcReduction="20000"/>
          </a:bodyPr>
          <a:lstStyle/>
          <a:p>
            <a:pPr marL="0" indent="0">
              <a:buNone/>
            </a:pPr>
            <a:r>
              <a:rPr lang="en-US" sz="3200" dirty="0">
                <a:solidFill>
                  <a:schemeClr val="bg1"/>
                </a:solidFill>
              </a:rPr>
              <a:t>Instruction(s): </a:t>
            </a:r>
            <a:r>
              <a:rPr lang="en-US" sz="3200" dirty="0">
                <a:solidFill>
                  <a:schemeClr val="accent4">
                    <a:lumMod val="40000"/>
                    <a:lumOff val="60000"/>
                  </a:schemeClr>
                </a:solidFill>
              </a:rPr>
              <a:t>Verify macro</a:t>
            </a:r>
          </a:p>
          <a:p>
            <a:pPr marL="514350" indent="-514350">
              <a:buFont typeface="+mj-lt"/>
              <a:buAutoNum type="alphaLcPeriod"/>
            </a:pPr>
            <a:r>
              <a:rPr lang="en-US" sz="3200" dirty="0">
                <a:solidFill>
                  <a:schemeClr val="accent4">
                    <a:lumMod val="40000"/>
                    <a:lumOff val="60000"/>
                  </a:schemeClr>
                </a:solidFill>
              </a:rPr>
              <a:t>Insert the tutor registration data shown below, and then use the Add Volunteer button to run the </a:t>
            </a:r>
            <a:r>
              <a:rPr lang="en-US" sz="3200" dirty="0" err="1">
                <a:solidFill>
                  <a:schemeClr val="accent4">
                    <a:lumMod val="40000"/>
                    <a:lumOff val="60000"/>
                  </a:schemeClr>
                </a:solidFill>
              </a:rPr>
              <a:t>Add_Volunteer</a:t>
            </a:r>
            <a:r>
              <a:rPr lang="en-US" sz="3200" dirty="0">
                <a:solidFill>
                  <a:schemeClr val="accent4">
                    <a:lumMod val="40000"/>
                    <a:lumOff val="60000"/>
                  </a:schemeClr>
                </a:solidFill>
              </a:rPr>
              <a:t> macro. Verify that it added a record on the Volunteer Records worksheet.</a:t>
            </a:r>
          </a:p>
          <a:p>
            <a:pPr marL="457200" lvl="1" indent="0" algn="ctr">
              <a:buNone/>
            </a:pPr>
            <a:r>
              <a:rPr lang="en-US" sz="2800" dirty="0">
                <a:solidFill>
                  <a:srgbClr val="FF0000"/>
                </a:solidFill>
              </a:rPr>
              <a:t>Volunteer Name	Emma Johnson</a:t>
            </a:r>
          </a:p>
          <a:p>
            <a:pPr marL="457200" lvl="1" indent="0" algn="ctr">
              <a:buNone/>
            </a:pPr>
            <a:r>
              <a:rPr lang="en-US" sz="2800" dirty="0">
                <a:solidFill>
                  <a:srgbClr val="FF0000"/>
                </a:solidFill>
              </a:rPr>
              <a:t>Assignment	Riverfront Park</a:t>
            </a:r>
          </a:p>
          <a:p>
            <a:pPr marL="457200" lvl="1" indent="0" algn="ctr">
              <a:buNone/>
            </a:pPr>
            <a:r>
              <a:rPr lang="en-US" sz="2800" dirty="0">
                <a:solidFill>
                  <a:srgbClr val="FF0000"/>
                </a:solidFill>
              </a:rPr>
              <a:t>Date	5/30/21</a:t>
            </a:r>
          </a:p>
          <a:p>
            <a:pPr marL="457200" lvl="1" indent="0" algn="ctr">
              <a:buNone/>
            </a:pPr>
            <a:r>
              <a:rPr lang="en-US" sz="2800" dirty="0">
                <a:solidFill>
                  <a:srgbClr val="FF0000"/>
                </a:solidFill>
              </a:rPr>
              <a:t>Station	First aid</a:t>
            </a:r>
          </a:p>
          <a:p>
            <a:pPr marL="457200" lvl="1" indent="0" algn="ctr">
              <a:buNone/>
            </a:pPr>
            <a:r>
              <a:rPr lang="en-US" sz="2800" dirty="0">
                <a:solidFill>
                  <a:srgbClr val="FF0000"/>
                </a:solidFill>
              </a:rPr>
              <a:t>Gift	Mug</a:t>
            </a:r>
          </a:p>
          <a:p>
            <a:pPr marL="0" indent="0">
              <a:buNone/>
            </a:pPr>
            <a:endParaRPr lang="en-CA" sz="3200" dirty="0">
              <a:solidFill>
                <a:schemeClr val="accent4">
                  <a:lumMod val="40000"/>
                  <a:lumOff val="60000"/>
                </a:schemeClr>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31896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lnSpcReduction="10000"/>
          </a:bodyPr>
          <a:lstStyle/>
          <a:p>
            <a:pPr marL="0" indent="0">
              <a:buNone/>
            </a:pPr>
            <a:r>
              <a:rPr lang="en-US" sz="3200" dirty="0">
                <a:solidFill>
                  <a:schemeClr val="bg1"/>
                </a:solidFill>
              </a:rPr>
              <a:t>Instruction(s): </a:t>
            </a:r>
            <a:r>
              <a:rPr lang="en-US" sz="3200" dirty="0">
                <a:solidFill>
                  <a:schemeClr val="accent4">
                    <a:lumMod val="40000"/>
                    <a:lumOff val="60000"/>
                  </a:schemeClr>
                </a:solidFill>
              </a:rPr>
              <a:t>Format, Save and Close</a:t>
            </a:r>
          </a:p>
          <a:p>
            <a:pPr marL="514350" indent="-514350">
              <a:buFont typeface="+mj-lt"/>
              <a:buAutoNum type="alphaLcPeriod"/>
            </a:pPr>
            <a:r>
              <a:rPr lang="en-US" sz="3200" dirty="0">
                <a:solidFill>
                  <a:schemeClr val="accent4">
                    <a:lumMod val="40000"/>
                    <a:lumOff val="60000"/>
                  </a:schemeClr>
                </a:solidFill>
              </a:rPr>
              <a:t>Format cell A1 in each worksheet except documentation to use a</a:t>
            </a:r>
            <a:r>
              <a:rPr lang="en-US" sz="3200" b="1" dirty="0">
                <a:solidFill>
                  <a:schemeClr val="accent4">
                    <a:lumMod val="40000"/>
                    <a:lumOff val="60000"/>
                  </a:schemeClr>
                </a:solidFill>
              </a:rPr>
              <a:t> </a:t>
            </a:r>
            <a:r>
              <a:rPr lang="en-US" sz="3200" dirty="0">
                <a:solidFill>
                  <a:schemeClr val="accent4">
                    <a:lumMod val="40000"/>
                    <a:lumOff val="60000"/>
                  </a:schemeClr>
                </a:solidFill>
              </a:rPr>
              <a:t>shading of </a:t>
            </a:r>
            <a:r>
              <a:rPr lang="en-US" sz="3200" b="1" dirty="0">
                <a:solidFill>
                  <a:schemeClr val="accent4">
                    <a:lumMod val="40000"/>
                    <a:lumOff val="60000"/>
                  </a:schemeClr>
                </a:solidFill>
              </a:rPr>
              <a:t>Dark Red Accent 2 </a:t>
            </a:r>
            <a:r>
              <a:rPr lang="en-US" sz="3200" dirty="0">
                <a:solidFill>
                  <a:schemeClr val="accent4">
                    <a:lumMod val="40000"/>
                    <a:lumOff val="60000"/>
                  </a:schemeClr>
                </a:solidFill>
              </a:rPr>
              <a:t>(Option 6, row 1).</a:t>
            </a:r>
          </a:p>
          <a:p>
            <a:pPr marL="514350" indent="-514350">
              <a:buFont typeface="+mj-lt"/>
              <a:buAutoNum type="alphaLcPeriod"/>
            </a:pPr>
            <a:r>
              <a:rPr lang="en-US" sz="3200" dirty="0">
                <a:solidFill>
                  <a:schemeClr val="accent4">
                    <a:lumMod val="40000"/>
                    <a:lumOff val="60000"/>
                  </a:schemeClr>
                </a:solidFill>
              </a:rPr>
              <a:t>Save the file, and then again save it as a macro-enabled workbook.</a:t>
            </a:r>
          </a:p>
          <a:p>
            <a:pPr marL="514350" indent="-514350">
              <a:buFont typeface="+mj-lt"/>
              <a:buAutoNum type="alphaLcPeriod"/>
            </a:pPr>
            <a:r>
              <a:rPr lang="en-US" sz="3200" dirty="0">
                <a:solidFill>
                  <a:schemeClr val="accent4">
                    <a:lumMod val="40000"/>
                    <a:lumOff val="60000"/>
                  </a:schemeClr>
                </a:solidFill>
              </a:rPr>
              <a:t>Close the file.</a:t>
            </a:r>
          </a:p>
          <a:p>
            <a:pPr marL="0" indent="0">
              <a:buNone/>
            </a:pPr>
            <a:endParaRPr lang="en-CA" sz="3200" dirty="0">
              <a:solidFill>
                <a:schemeClr val="accent4">
                  <a:lumMod val="40000"/>
                  <a:lumOff val="60000"/>
                </a:schemeClr>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85424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23" name="Rectangle 22">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1043631" y="809898"/>
            <a:ext cx="10173010" cy="1554480"/>
          </a:xfrm>
          <a:solidFill>
            <a:schemeClr val="accent4">
              <a:lumMod val="60000"/>
              <a:lumOff val="40000"/>
            </a:schemeClr>
          </a:solidFill>
          <a:effectLst>
            <a:glow rad="101600">
              <a:schemeClr val="accent4">
                <a:satMod val="175000"/>
                <a:alpha val="40000"/>
              </a:schemeClr>
            </a:glow>
          </a:effectLst>
        </p:spPr>
        <p:txBody>
          <a:bodyPr anchor="ctr">
            <a:normAutofit/>
          </a:bodyPr>
          <a:lstStyle/>
          <a:p>
            <a:r>
              <a:rPr lang="en-CA" sz="4800" dirty="0"/>
              <a:t>COMP1631 Advanced Spreadsheets – Winter 2024 – Section 06</a:t>
            </a:r>
          </a:p>
        </p:txBody>
      </p:sp>
      <p:cxnSp>
        <p:nvCxnSpPr>
          <p:cNvPr id="29" name="Straight Connector 28">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16" name="Content Placeholder 4">
            <a:extLst>
              <a:ext uri="{FF2B5EF4-FFF2-40B4-BE49-F238E27FC236}">
                <a16:creationId xmlns:a16="http://schemas.microsoft.com/office/drawing/2014/main" id="{F4F6A02C-81FD-C98D-153D-0CF8BA3F3923}"/>
              </a:ext>
            </a:extLst>
          </p:cNvPr>
          <p:cNvGraphicFramePr>
            <a:graphicFrameLocks noGrp="1"/>
          </p:cNvGraphicFramePr>
          <p:nvPr>
            <p:ph idx="1"/>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325708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lnSpcReduction="10000"/>
          </a:bodyPr>
          <a:lstStyle/>
          <a:p>
            <a:pPr marL="0" indent="0">
              <a:buNone/>
            </a:pPr>
            <a:r>
              <a:rPr lang="en-US" sz="3200" dirty="0">
                <a:solidFill>
                  <a:schemeClr val="bg1"/>
                </a:solidFill>
              </a:rPr>
              <a:t>Notes about the Final Exam:</a:t>
            </a:r>
          </a:p>
          <a:p>
            <a:r>
              <a:rPr lang="en-US" dirty="0">
                <a:solidFill>
                  <a:schemeClr val="bg1"/>
                </a:solidFill>
              </a:rPr>
              <a:t>The length of this exam is 2.5 hours. All submissions must be made within this time. Submission drop-boxes will automatically close once the time is up, and no late submissions will be accepted.</a:t>
            </a:r>
          </a:p>
          <a:p>
            <a:r>
              <a:rPr lang="en-US" dirty="0">
                <a:solidFill>
                  <a:schemeClr val="bg1"/>
                </a:solidFill>
              </a:rPr>
              <a:t>Excel help button is the only aid allowed for this assessment.</a:t>
            </a:r>
          </a:p>
          <a:p>
            <a:r>
              <a:rPr lang="en-US" dirty="0">
                <a:solidFill>
                  <a:schemeClr val="bg1"/>
                </a:solidFill>
              </a:rPr>
              <a:t>Use of email, cell phone or any other electronic device or aids will result in a grade of ZERO.</a:t>
            </a:r>
            <a:endParaRPr lang="en-CA"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925924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fontScale="92500" lnSpcReduction="10000"/>
          </a:bodyPr>
          <a:lstStyle/>
          <a:p>
            <a:pPr marL="0" indent="0">
              <a:buNone/>
            </a:pPr>
            <a:r>
              <a:rPr lang="en-US" sz="3200" dirty="0">
                <a:solidFill>
                  <a:schemeClr val="bg1"/>
                </a:solidFill>
              </a:rPr>
              <a:t>Notes about the Final Exam:</a:t>
            </a:r>
          </a:p>
          <a:p>
            <a:r>
              <a:rPr lang="en-US" dirty="0">
                <a:solidFill>
                  <a:schemeClr val="bg1"/>
                </a:solidFill>
              </a:rPr>
              <a:t>Arrive at least five minutes before the start of the exam. The exam will start exactly at 7:05pm.</a:t>
            </a:r>
          </a:p>
          <a:p>
            <a:r>
              <a:rPr lang="en-US" dirty="0">
                <a:solidFill>
                  <a:schemeClr val="bg1"/>
                </a:solidFill>
              </a:rPr>
              <a:t>There will be assigned seating. You must sit where you are assigned.</a:t>
            </a:r>
          </a:p>
          <a:p>
            <a:r>
              <a:rPr lang="en-US" dirty="0">
                <a:solidFill>
                  <a:schemeClr val="bg1"/>
                </a:solidFill>
              </a:rPr>
              <a:t>Students must use lab computer. You would be given three minutes at the start to check your computer, and must notify the proctor about any issues before the start of the exam. Once the exam has started, you are not allowed to switch computers.</a:t>
            </a:r>
            <a:endParaRPr lang="en-CA"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36547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Notes about the Final Exam:</a:t>
            </a:r>
          </a:p>
          <a:p>
            <a:r>
              <a:rPr lang="en-US" dirty="0">
                <a:solidFill>
                  <a:schemeClr val="bg1"/>
                </a:solidFill>
              </a:rPr>
              <a:t>Students are not allowed to write the exam if they are 30 minutes late. Students cannot leave the exam room in the first 30 minutes.</a:t>
            </a:r>
          </a:p>
          <a:p>
            <a:r>
              <a:rPr lang="en-US" dirty="0">
                <a:solidFill>
                  <a:schemeClr val="bg1"/>
                </a:solidFill>
              </a:rPr>
              <a:t>If you are not feeling well on the day of the exam, you must inform me before the exam. All missed exams must be completed in the test center. .</a:t>
            </a:r>
            <a:endParaRPr lang="en-CA"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41551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550221"/>
            <a:ext cx="9406666" cy="3374880"/>
          </a:xfrm>
        </p:spPr>
        <p:txBody>
          <a:bodyPr>
            <a:normAutofit/>
          </a:bodyPr>
          <a:lstStyle/>
          <a:p>
            <a:pPr marL="0" indent="0">
              <a:buNone/>
            </a:pPr>
            <a:r>
              <a:rPr lang="en-US" sz="3200" dirty="0">
                <a:solidFill>
                  <a:schemeClr val="bg1"/>
                </a:solidFill>
              </a:rPr>
              <a:t>Module 12 SAM Project</a:t>
            </a:r>
          </a:p>
          <a:p>
            <a:r>
              <a:rPr lang="en-US" sz="2400" dirty="0">
                <a:solidFill>
                  <a:schemeClr val="bg1"/>
                </a:solidFill>
              </a:rPr>
              <a:t>Password is: </a:t>
            </a:r>
            <a:r>
              <a:rPr lang="en-US" sz="2400" dirty="0">
                <a:highlight>
                  <a:srgbClr val="000000"/>
                </a:highlight>
              </a:rPr>
              <a:t>W24SAMmod12</a:t>
            </a:r>
          </a:p>
          <a:p>
            <a:r>
              <a:rPr lang="en-US" sz="2400" dirty="0">
                <a:solidFill>
                  <a:schemeClr val="bg1"/>
                </a:solidFill>
              </a:rPr>
              <a:t>75 minutes time-limit (as usual)</a:t>
            </a:r>
          </a:p>
          <a:p>
            <a:r>
              <a:rPr lang="en-US" sz="2400" dirty="0">
                <a:solidFill>
                  <a:schemeClr val="bg1"/>
                </a:solidFill>
              </a:rPr>
              <a:t>Individual work - - do not discuss with each other</a:t>
            </a:r>
          </a:p>
          <a:p>
            <a:r>
              <a:rPr lang="en-US" sz="2400" dirty="0">
                <a:solidFill>
                  <a:schemeClr val="bg1"/>
                </a:solidFill>
              </a:rPr>
              <a:t>Once done leave quietly. If you are waiting for your friend to complete, wait for them outside.</a:t>
            </a:r>
          </a:p>
          <a:p>
            <a:r>
              <a:rPr lang="en-US" sz="2400" dirty="0">
                <a:solidFill>
                  <a:schemeClr val="bg1"/>
                </a:solidFill>
              </a:rPr>
              <a:t>Don’t forget about the Final Exam next week.</a:t>
            </a:r>
            <a:endParaRPr lang="en-CA" sz="24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938004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786694"/>
          </a:xfrm>
        </p:spPr>
        <p:txBody>
          <a:bodyPr>
            <a:normAutofit/>
          </a:bodyPr>
          <a:lstStyle/>
          <a:p>
            <a:pPr marL="0" indent="0">
              <a:buNone/>
            </a:pPr>
            <a:r>
              <a:rPr lang="en-CA" sz="2000" dirty="0">
                <a:solidFill>
                  <a:schemeClr val="bg1"/>
                </a:solidFill>
              </a:rPr>
              <a:t>Lecture 1 Tuesday, April 9, 2024</a:t>
            </a:r>
          </a:p>
          <a:p>
            <a:pPr marL="0" indent="0">
              <a:buNone/>
            </a:pPr>
            <a:r>
              <a:rPr lang="en-CA" sz="2000" dirty="0">
                <a:solidFill>
                  <a:schemeClr val="bg1"/>
                </a:solidFill>
              </a:rPr>
              <a:t>Today’s menu </a:t>
            </a:r>
            <a:r>
              <a:rPr lang="en-CA" sz="2000" i="1" dirty="0">
                <a:solidFill>
                  <a:schemeClr val="bg1"/>
                </a:solidFill>
              </a:rPr>
              <a:t>a la carte</a:t>
            </a: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a:extLst>
              <a:ext uri="{FF2B5EF4-FFF2-40B4-BE49-F238E27FC236}">
                <a16:creationId xmlns:a16="http://schemas.microsoft.com/office/drawing/2014/main" id="{BFFA3DC3-0026-66AB-2B7C-2D43D2DD9E6C}"/>
              </a:ext>
            </a:extLst>
          </p:cNvPr>
          <p:cNvSpPr txBox="1"/>
          <p:nvPr/>
        </p:nvSpPr>
        <p:spPr>
          <a:xfrm>
            <a:off x="1392667" y="3185650"/>
            <a:ext cx="10238894" cy="646331"/>
          </a:xfrm>
          <a:prstGeom prst="rect">
            <a:avLst/>
          </a:prstGeom>
          <a:noFill/>
        </p:spPr>
        <p:txBody>
          <a:bodyPr wrap="square" numCol="3" rtlCol="0">
            <a:spAutoFit/>
          </a:bodyPr>
          <a:lstStyle/>
          <a:p>
            <a:pPr marL="0" indent="0">
              <a:buNone/>
            </a:pPr>
            <a:r>
              <a:rPr lang="en-CA" sz="1800" i="1" dirty="0">
                <a:solidFill>
                  <a:schemeClr val="bg1"/>
                </a:solidFill>
              </a:rPr>
              <a:t>Apéritifs</a:t>
            </a:r>
          </a:p>
          <a:p>
            <a:pPr marL="285750" indent="-285750">
              <a:buFont typeface="Arial" panose="020B0604020202020204" pitchFamily="34" charset="0"/>
              <a:buChar char="•"/>
            </a:pPr>
            <a:r>
              <a:rPr lang="en-CA" i="1" dirty="0">
                <a:solidFill>
                  <a:srgbClr val="FF0000"/>
                </a:solidFill>
              </a:rPr>
              <a:t>Module 12 Review</a:t>
            </a:r>
            <a:endParaRPr lang="en-CA" sz="1800" i="1" dirty="0">
              <a:solidFill>
                <a:srgbClr val="FF0000"/>
              </a:solidFill>
            </a:endParaRPr>
          </a:p>
          <a:p>
            <a:pPr marL="0" indent="0">
              <a:buNone/>
            </a:pPr>
            <a:r>
              <a:rPr lang="en-CA" sz="1800" i="1" dirty="0">
                <a:solidFill>
                  <a:schemeClr val="bg1"/>
                </a:solidFill>
              </a:rPr>
              <a:t>Plat principal</a:t>
            </a:r>
          </a:p>
          <a:p>
            <a:pPr marL="285750" indent="-285750">
              <a:buFont typeface="Arial" panose="020B0604020202020204" pitchFamily="34" charset="0"/>
              <a:buChar char="•"/>
            </a:pPr>
            <a:r>
              <a:rPr lang="en-CA" sz="1800" i="1" dirty="0">
                <a:solidFill>
                  <a:srgbClr val="FF0000"/>
                </a:solidFill>
              </a:rPr>
              <a:t>Module 12 SAM Project</a:t>
            </a:r>
          </a:p>
          <a:p>
            <a:pPr marL="0" indent="0">
              <a:buNone/>
            </a:pPr>
            <a:r>
              <a:rPr lang="en-CA" sz="1800" i="1" dirty="0">
                <a:solidFill>
                  <a:schemeClr val="bg1"/>
                </a:solidFill>
              </a:rPr>
              <a:t>Desserts</a:t>
            </a:r>
          </a:p>
          <a:p>
            <a:pPr marL="285750" indent="-285750">
              <a:buFont typeface="Arial" panose="020B0604020202020204" pitchFamily="34" charset="0"/>
              <a:buChar char="•"/>
            </a:pPr>
            <a:r>
              <a:rPr lang="en-CA" i="1" dirty="0">
                <a:solidFill>
                  <a:srgbClr val="FF0000"/>
                </a:solidFill>
              </a:rPr>
              <a:t>Final Exam information</a:t>
            </a:r>
          </a:p>
        </p:txBody>
      </p:sp>
      <p:pic>
        <p:nvPicPr>
          <p:cNvPr id="3" name="Picture 2" descr="Bowls of fruit and sweets on a platter">
            <a:extLst>
              <a:ext uri="{FF2B5EF4-FFF2-40B4-BE49-F238E27FC236}">
                <a16:creationId xmlns:a16="http://schemas.microsoft.com/office/drawing/2014/main" id="{1A7A7780-84B7-C840-08AF-E273DFAFDCE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2310" y="4065972"/>
            <a:ext cx="1371600" cy="914400"/>
          </a:xfrm>
          <a:prstGeom prst="rect">
            <a:avLst/>
          </a:prstGeom>
        </p:spPr>
      </p:pic>
      <p:pic>
        <p:nvPicPr>
          <p:cNvPr id="8" name="Picture 7" descr="Plate of salad, rice, and shrimp">
            <a:extLst>
              <a:ext uri="{FF2B5EF4-FFF2-40B4-BE49-F238E27FC236}">
                <a16:creationId xmlns:a16="http://schemas.microsoft.com/office/drawing/2014/main" id="{5CD04670-15D4-459B-8748-22D92A6086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2252" y="4065972"/>
            <a:ext cx="856581" cy="914400"/>
          </a:xfrm>
          <a:prstGeom prst="rect">
            <a:avLst/>
          </a:prstGeom>
        </p:spPr>
      </p:pic>
      <p:pic>
        <p:nvPicPr>
          <p:cNvPr id="11" name="Picture 10" descr="Overhead of cupcakes arranged in circle">
            <a:extLst>
              <a:ext uri="{FF2B5EF4-FFF2-40B4-BE49-F238E27FC236}">
                <a16:creationId xmlns:a16="http://schemas.microsoft.com/office/drawing/2014/main" id="{007C6BA1-410C-D5A8-CFC4-48C7BC24BC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68593" y="4012707"/>
            <a:ext cx="1370111" cy="914400"/>
          </a:xfrm>
          <a:prstGeom prst="rect">
            <a:avLst/>
          </a:prstGeom>
        </p:spPr>
      </p:pic>
    </p:spTree>
    <p:extLst>
      <p:ext uri="{BB962C8B-B14F-4D97-AF65-F5344CB8AC3E}">
        <p14:creationId xmlns:p14="http://schemas.microsoft.com/office/powerpoint/2010/main" val="1169363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dirty="0">
                <a:solidFill>
                  <a:schemeClr val="bg1"/>
                </a:solidFill>
              </a:rPr>
              <a:t>Module 12 Review:</a:t>
            </a:r>
          </a:p>
          <a:p>
            <a:r>
              <a:rPr lang="en-US" dirty="0">
                <a:solidFill>
                  <a:schemeClr val="bg1"/>
                </a:solidFill>
              </a:rPr>
              <a:t>Download Module_12_Review.xlsm</a:t>
            </a:r>
          </a:p>
          <a:p>
            <a:r>
              <a:rPr lang="en-US" dirty="0">
                <a:solidFill>
                  <a:schemeClr val="bg1"/>
                </a:solidFill>
              </a:rPr>
              <a:t>Work through the instructions.</a:t>
            </a:r>
            <a:endParaRPr lang="en-CA"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156336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Developer Tab:</a:t>
            </a:r>
          </a:p>
          <a:p>
            <a:pPr marL="0" indent="0">
              <a:buNone/>
            </a:pPr>
            <a:endParaRPr lang="en-US" sz="2000" dirty="0">
              <a:solidFill>
                <a:schemeClr val="bg1"/>
              </a:solidFill>
            </a:endParaRPr>
          </a:p>
          <a:p>
            <a:pPr marL="0" indent="0">
              <a:buNone/>
            </a:pPr>
            <a:r>
              <a:rPr lang="en-US" sz="2000" dirty="0">
                <a:solidFill>
                  <a:schemeClr val="bg1"/>
                </a:solidFill>
              </a:rPr>
              <a:t>• </a:t>
            </a:r>
            <a:r>
              <a:rPr lang="en-US" sz="2400" dirty="0">
                <a:solidFill>
                  <a:schemeClr val="bg1"/>
                </a:solidFill>
              </a:rPr>
              <a:t>To complete this project, you need to add the Developer tab. </a:t>
            </a:r>
          </a:p>
          <a:p>
            <a:r>
              <a:rPr lang="en-US" sz="2400" dirty="0">
                <a:solidFill>
                  <a:schemeClr val="bg1"/>
                </a:solidFill>
              </a:rPr>
              <a:t>If this tab does not display, right-click any tab on the ribbon, and then click Customize the Ribbon on the shortcut menu. </a:t>
            </a:r>
          </a:p>
          <a:p>
            <a:r>
              <a:rPr lang="en-US" sz="2400" dirty="0">
                <a:solidFill>
                  <a:schemeClr val="bg1"/>
                </a:solidFill>
              </a:rPr>
              <a:t>In the Main Tabs area of the Excel Options dialog box, click the Developer check box, and click OK.</a:t>
            </a:r>
            <a:endParaRPr lang="en-CA" sz="24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62769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The preamble:</a:t>
            </a:r>
          </a:p>
          <a:p>
            <a:pPr marL="0" indent="0">
              <a:buNone/>
            </a:pPr>
            <a:endParaRPr lang="en-US" sz="2000" dirty="0">
              <a:solidFill>
                <a:schemeClr val="bg1"/>
              </a:solidFill>
            </a:endParaRPr>
          </a:p>
          <a:p>
            <a:pPr marL="0" indent="0">
              <a:buNone/>
            </a:pPr>
            <a:r>
              <a:rPr lang="en-US" i="1" dirty="0">
                <a:solidFill>
                  <a:schemeClr val="bg1"/>
                </a:solidFill>
              </a:rPr>
              <a:t>Kiara Banerjee is coordinating the volunteers for the Piedmont Riverfront Festival in Piedmont, Virginia. She is developing an Excel workbook to track and record the volunteers' information, including registration information. She asks for your help in automating the workbook.</a:t>
            </a:r>
            <a:endParaRPr lang="en-CA" i="1"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904548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a:bodyPr>
          <a:lstStyle/>
          <a:p>
            <a:pPr marL="0" indent="0">
              <a:buNone/>
            </a:pPr>
            <a:r>
              <a:rPr lang="en-US" sz="3200" dirty="0">
                <a:solidFill>
                  <a:schemeClr val="bg1"/>
                </a:solidFill>
              </a:rPr>
              <a:t>Instruction(s): </a:t>
            </a:r>
            <a:r>
              <a:rPr lang="en-US" sz="3200" dirty="0">
                <a:solidFill>
                  <a:schemeClr val="accent4">
                    <a:lumMod val="40000"/>
                    <a:lumOff val="60000"/>
                  </a:schemeClr>
                </a:solidFill>
              </a:rPr>
              <a:t>Unprotect Sheet</a:t>
            </a:r>
          </a:p>
          <a:p>
            <a:pPr marL="0" indent="0">
              <a:lnSpc>
                <a:spcPct val="150000"/>
              </a:lnSpc>
              <a:buNone/>
            </a:pPr>
            <a:r>
              <a:rPr lang="en-US" i="1" dirty="0">
                <a:solidFill>
                  <a:schemeClr val="accent4">
                    <a:lumMod val="40000"/>
                    <a:lumOff val="60000"/>
                  </a:schemeClr>
                </a:solidFill>
              </a:rPr>
              <a:t>1. Go to the Volunteer Overview worksheet and then unprotect it so you can edit the contents</a:t>
            </a:r>
            <a:endParaRPr lang="en-CA" i="1" dirty="0">
              <a:solidFill>
                <a:schemeClr val="accent4">
                  <a:lumMod val="40000"/>
                  <a:lumOff val="60000"/>
                </a:schemeClr>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148177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526144"/>
          </a:xfrm>
        </p:spPr>
        <p:txBody>
          <a:bodyPr>
            <a:normAutofit fontScale="85000" lnSpcReduction="20000"/>
          </a:bodyPr>
          <a:lstStyle/>
          <a:p>
            <a:pPr marL="0" indent="0">
              <a:buNone/>
            </a:pPr>
            <a:r>
              <a:rPr lang="en-US" sz="3800" dirty="0">
                <a:solidFill>
                  <a:schemeClr val="bg1"/>
                </a:solidFill>
              </a:rPr>
              <a:t>Instruction(s): </a:t>
            </a:r>
            <a:r>
              <a:rPr lang="en-US" sz="3800" dirty="0">
                <a:solidFill>
                  <a:schemeClr val="accent4">
                    <a:lumMod val="40000"/>
                    <a:lumOff val="60000"/>
                  </a:schemeClr>
                </a:solidFill>
              </a:rPr>
              <a:t>Word Art</a:t>
            </a:r>
          </a:p>
          <a:p>
            <a:pPr marL="0" indent="0">
              <a:buNone/>
            </a:pPr>
            <a:r>
              <a:rPr lang="en-US" sz="3200" i="1" dirty="0">
                <a:solidFill>
                  <a:schemeClr val="accent4">
                    <a:lumMod val="40000"/>
                    <a:lumOff val="60000"/>
                  </a:schemeClr>
                </a:solidFill>
              </a:rPr>
              <a:t>2. Insert and format WordArt as follows:</a:t>
            </a:r>
          </a:p>
          <a:p>
            <a:pPr marL="0" indent="0">
              <a:buNone/>
            </a:pPr>
            <a:r>
              <a:rPr lang="en-US" sz="3200" i="1" dirty="0">
                <a:solidFill>
                  <a:schemeClr val="accent4">
                    <a:lumMod val="40000"/>
                    <a:lumOff val="60000"/>
                  </a:schemeClr>
                </a:solidFill>
              </a:rPr>
              <a:t>a.	Insert WordArt using the Fill: Brown, Accent color 4; Soft Bevel style.</a:t>
            </a:r>
          </a:p>
          <a:p>
            <a:pPr marL="0" indent="0">
              <a:buNone/>
            </a:pPr>
            <a:r>
              <a:rPr lang="en-US" sz="3200" i="1" dirty="0">
                <a:solidFill>
                  <a:schemeClr val="accent4">
                    <a:lumMod val="40000"/>
                    <a:lumOff val="60000"/>
                  </a:schemeClr>
                </a:solidFill>
              </a:rPr>
              <a:t>b.	Type Festival Volunteers in the WordArt to make the worksheet title.</a:t>
            </a:r>
          </a:p>
          <a:p>
            <a:pPr marL="0" indent="0">
              <a:buNone/>
            </a:pPr>
            <a:r>
              <a:rPr lang="en-US" sz="3200" i="1" dirty="0">
                <a:solidFill>
                  <a:schemeClr val="accent4">
                    <a:lumMod val="40000"/>
                    <a:lumOff val="60000"/>
                  </a:schemeClr>
                </a:solidFill>
              </a:rPr>
              <a:t>c.	Change the text fill of the WordArt to Brown, Accent 4, Darker 25%.</a:t>
            </a:r>
          </a:p>
          <a:p>
            <a:pPr marL="0" indent="0">
              <a:buNone/>
            </a:pPr>
            <a:r>
              <a:rPr lang="en-US" sz="3200" i="1" dirty="0">
                <a:solidFill>
                  <a:schemeClr val="accent4">
                    <a:lumMod val="40000"/>
                    <a:lumOff val="60000"/>
                  </a:schemeClr>
                </a:solidFill>
              </a:rPr>
              <a:t>d.	Move the WordArt to row 1 so that it spans columns A:H.</a:t>
            </a:r>
          </a:p>
          <a:p>
            <a:pPr marL="0" indent="0">
              <a:buNone/>
            </a:pPr>
            <a:endParaRPr lang="en-CA" sz="3200" dirty="0">
              <a:solidFill>
                <a:schemeClr val="accent4">
                  <a:lumMod val="40000"/>
                  <a:lumOff val="60000"/>
                </a:schemeClr>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6002685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110681"/>
            <a:ext cx="9406666" cy="4501133"/>
          </a:xfrm>
        </p:spPr>
        <p:txBody>
          <a:bodyPr>
            <a:normAutofit fontScale="77500" lnSpcReduction="20000"/>
          </a:bodyPr>
          <a:lstStyle/>
          <a:p>
            <a:pPr marL="0" indent="0">
              <a:buNone/>
            </a:pPr>
            <a:r>
              <a:rPr lang="en-US" sz="5100" dirty="0">
                <a:solidFill>
                  <a:schemeClr val="bg1"/>
                </a:solidFill>
              </a:rPr>
              <a:t>Instruction(s): </a:t>
            </a:r>
            <a:r>
              <a:rPr lang="en-US" sz="5100" dirty="0">
                <a:solidFill>
                  <a:schemeClr val="accent4">
                    <a:lumMod val="40000"/>
                    <a:lumOff val="60000"/>
                  </a:schemeClr>
                </a:solidFill>
              </a:rPr>
              <a:t>Data Validation</a:t>
            </a:r>
          </a:p>
          <a:p>
            <a:pPr marL="0" indent="0">
              <a:buNone/>
            </a:pPr>
            <a:r>
              <a:rPr lang="en-US" sz="3200" i="1" dirty="0">
                <a:solidFill>
                  <a:schemeClr val="accent4">
                    <a:lumMod val="40000"/>
                    <a:lumOff val="60000"/>
                  </a:schemeClr>
                </a:solidFill>
              </a:rPr>
              <a:t>3. Go to the Volunteer Records worksheet, where Kiara tracks volunteer assignments. Create a data validation rule as follows:</a:t>
            </a:r>
          </a:p>
          <a:p>
            <a:pPr marL="0" indent="0">
              <a:buNone/>
            </a:pPr>
            <a:r>
              <a:rPr lang="en-US" sz="3200" i="1" dirty="0">
                <a:solidFill>
                  <a:schemeClr val="accent4">
                    <a:lumMod val="40000"/>
                    <a:lumOff val="60000"/>
                  </a:schemeClr>
                </a:solidFill>
              </a:rPr>
              <a:t>a.	In the range C3:C16, create a data validation rule that accepts only date values between 5/28/21 and 5/31/21.</a:t>
            </a:r>
          </a:p>
          <a:p>
            <a:pPr marL="0" indent="0">
              <a:buNone/>
            </a:pPr>
            <a:r>
              <a:rPr lang="en-US" sz="3200" i="1" dirty="0">
                <a:solidFill>
                  <a:schemeClr val="accent4">
                    <a:lumMod val="40000"/>
                    <a:lumOff val="60000"/>
                  </a:schemeClr>
                </a:solidFill>
              </a:rPr>
              <a:t>b.	Create an input message that uses </a:t>
            </a:r>
            <a:r>
              <a:rPr lang="en-US" sz="3200" i="1" dirty="0">
                <a:solidFill>
                  <a:srgbClr val="FF0000"/>
                </a:solidFill>
              </a:rPr>
              <a:t>Volunteer Assignment Date</a:t>
            </a:r>
            <a:r>
              <a:rPr lang="en-US" sz="3200" i="1" dirty="0">
                <a:solidFill>
                  <a:schemeClr val="accent4">
                    <a:lumMod val="40000"/>
                    <a:lumOff val="60000"/>
                  </a:schemeClr>
                </a:solidFill>
              </a:rPr>
              <a:t> as the title and the following text as the input message:</a:t>
            </a:r>
          </a:p>
          <a:p>
            <a:pPr marL="0" indent="0">
              <a:buNone/>
            </a:pPr>
            <a:r>
              <a:rPr lang="en-US" sz="3200" i="1" dirty="0">
                <a:solidFill>
                  <a:srgbClr val="FF0000"/>
                </a:solidFill>
              </a:rPr>
              <a:t>Enter the date of the volunteer assignment.</a:t>
            </a:r>
          </a:p>
          <a:p>
            <a:pPr marL="514350" indent="-514350">
              <a:buAutoNum type="alphaLcPeriod" startAt="3"/>
            </a:pPr>
            <a:r>
              <a:rPr lang="en-US" sz="3200" i="1" dirty="0">
                <a:solidFill>
                  <a:schemeClr val="accent4">
                    <a:lumMod val="40000"/>
                    <a:lumOff val="60000"/>
                  </a:schemeClr>
                </a:solidFill>
              </a:rPr>
              <a:t>Create a Stop style error alert that uses </a:t>
            </a:r>
            <a:r>
              <a:rPr lang="en-US" sz="3200" i="1" dirty="0">
                <a:solidFill>
                  <a:srgbClr val="FF0000"/>
                </a:solidFill>
              </a:rPr>
              <a:t>Invalid Date</a:t>
            </a:r>
            <a:r>
              <a:rPr lang="en-US" sz="3200" i="1" dirty="0">
                <a:solidFill>
                  <a:schemeClr val="accent4">
                    <a:lumMod val="40000"/>
                    <a:lumOff val="60000"/>
                  </a:schemeClr>
                </a:solidFill>
              </a:rPr>
              <a:t> as the title and the following text as the error message:</a:t>
            </a:r>
          </a:p>
          <a:p>
            <a:pPr marL="0" indent="0">
              <a:buNone/>
            </a:pPr>
            <a:r>
              <a:rPr lang="en-US" sz="3200" i="1" dirty="0">
                <a:solidFill>
                  <a:srgbClr val="FF0000"/>
                </a:solidFill>
              </a:rPr>
              <a:t>Enter a date between May 28 and May 31.</a:t>
            </a:r>
            <a:endParaRPr lang="en-US" sz="3200" i="1" dirty="0">
              <a:solidFill>
                <a:schemeClr val="accent4">
                  <a:lumMod val="40000"/>
                  <a:lumOff val="60000"/>
                </a:schemeClr>
              </a:solidFill>
            </a:endParaRPr>
          </a:p>
          <a:p>
            <a:pPr marL="514350" indent="-514350">
              <a:buFont typeface="+mj-lt"/>
              <a:buAutoNum type="alphaLcPeriod" startAt="4"/>
            </a:pPr>
            <a:r>
              <a:rPr lang="en-US" sz="3200" i="1" dirty="0">
                <a:solidFill>
                  <a:schemeClr val="accent4">
                    <a:lumMod val="40000"/>
                    <a:lumOff val="60000"/>
                  </a:schemeClr>
                </a:solidFill>
              </a:rPr>
              <a:t>Circle any invalid data in C3:C16</a:t>
            </a:r>
          </a:p>
          <a:p>
            <a:pPr marL="0" indent="0">
              <a:buNone/>
            </a:pPr>
            <a:endParaRPr lang="en-US" sz="3200" i="1" dirty="0">
              <a:solidFill>
                <a:srgbClr val="FF0000"/>
              </a:solidFill>
            </a:endParaRPr>
          </a:p>
          <a:p>
            <a:pPr marL="0" indent="0">
              <a:buNone/>
            </a:pPr>
            <a:endParaRPr lang="en-CA" sz="32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3099175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 name="Title 3">
            <a:extLst>
              <a:ext uri="{FF2B5EF4-FFF2-40B4-BE49-F238E27FC236}">
                <a16:creationId xmlns:a16="http://schemas.microsoft.com/office/drawing/2014/main" id="{1B7C0853-530B-D0F2-0712-CED74059803A}"/>
              </a:ext>
            </a:extLst>
          </p:cNvPr>
          <p:cNvSpPr>
            <a:spLocks noGrp="1"/>
          </p:cNvSpPr>
          <p:nvPr>
            <p:ph type="title"/>
          </p:nvPr>
        </p:nvSpPr>
        <p:spPr>
          <a:xfrm>
            <a:off x="838199" y="669925"/>
            <a:ext cx="5450634" cy="1325563"/>
          </a:xfrm>
        </p:spPr>
        <p:txBody>
          <a:bodyPr anchor="b">
            <a:normAutofit/>
          </a:bodyPr>
          <a:lstStyle/>
          <a:p>
            <a:pPr algn="r"/>
            <a:r>
              <a:rPr lang="en-CA" sz="2800" dirty="0">
                <a:solidFill>
                  <a:schemeClr val="bg1"/>
                </a:solidFill>
              </a:rPr>
              <a:t>COMP1631 Advanced Spreadsheets – Winter 2024 – Section 06</a:t>
            </a:r>
          </a:p>
        </p:txBody>
      </p:sp>
      <p:cxnSp>
        <p:nvCxnSpPr>
          <p:cNvPr id="12" name="Straight Connector 11">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456904E3-4734-B320-4E37-F6D1034044DE}"/>
              </a:ext>
            </a:extLst>
          </p:cNvPr>
          <p:cNvSpPr>
            <a:spLocks noGrp="1"/>
          </p:cNvSpPr>
          <p:nvPr>
            <p:ph idx="1"/>
          </p:nvPr>
        </p:nvSpPr>
        <p:spPr>
          <a:xfrm>
            <a:off x="1392667" y="2398957"/>
            <a:ext cx="9406666" cy="3859800"/>
          </a:xfrm>
        </p:spPr>
        <p:txBody>
          <a:bodyPr>
            <a:normAutofit fontScale="55000" lnSpcReduction="20000"/>
          </a:bodyPr>
          <a:lstStyle/>
          <a:p>
            <a:pPr marL="0" indent="0">
              <a:buNone/>
            </a:pPr>
            <a:r>
              <a:rPr lang="en-US" sz="5100" dirty="0">
                <a:solidFill>
                  <a:schemeClr val="bg1"/>
                </a:solidFill>
              </a:rPr>
              <a:t>Instruction(s): </a:t>
            </a:r>
            <a:r>
              <a:rPr lang="en-US" sz="5100" dirty="0">
                <a:solidFill>
                  <a:schemeClr val="accent4">
                    <a:lumMod val="40000"/>
                    <a:lumOff val="60000"/>
                  </a:schemeClr>
                </a:solidFill>
              </a:rPr>
              <a:t>Editing and Assigning Macro</a:t>
            </a:r>
          </a:p>
          <a:p>
            <a:pPr marL="0" indent="0">
              <a:buNone/>
            </a:pPr>
            <a:r>
              <a:rPr lang="en-US" sz="4400" i="1" dirty="0">
                <a:solidFill>
                  <a:schemeClr val="accent4">
                    <a:lumMod val="40000"/>
                    <a:lumOff val="60000"/>
                  </a:schemeClr>
                </a:solidFill>
              </a:rPr>
              <a:t>4 . Go to the Volunteer Registration worksheet. </a:t>
            </a:r>
          </a:p>
          <a:p>
            <a:pPr marL="0" indent="0">
              <a:buNone/>
            </a:pPr>
            <a:r>
              <a:rPr lang="en-US" sz="4400" i="1" dirty="0">
                <a:solidFill>
                  <a:schemeClr val="accent4">
                    <a:lumMod val="40000"/>
                    <a:lumOff val="60000"/>
                  </a:schemeClr>
                </a:solidFill>
              </a:rPr>
              <a:t>View and edit the macros as follows:</a:t>
            </a:r>
          </a:p>
          <a:p>
            <a:pPr marL="0" indent="0">
              <a:buNone/>
            </a:pPr>
            <a:r>
              <a:rPr lang="en-US" sz="4400" i="1" dirty="0">
                <a:solidFill>
                  <a:schemeClr val="accent4">
                    <a:lumMod val="40000"/>
                    <a:lumOff val="60000"/>
                  </a:schemeClr>
                </a:solidFill>
              </a:rPr>
              <a:t>a.	Open the </a:t>
            </a:r>
            <a:r>
              <a:rPr lang="en-US" sz="4400" i="1" dirty="0" err="1">
                <a:solidFill>
                  <a:schemeClr val="accent4">
                    <a:lumMod val="40000"/>
                    <a:lumOff val="60000"/>
                  </a:schemeClr>
                </a:solidFill>
              </a:rPr>
              <a:t>Clear_Data</a:t>
            </a:r>
            <a:r>
              <a:rPr lang="en-US" sz="4400" i="1" dirty="0">
                <a:solidFill>
                  <a:schemeClr val="accent4">
                    <a:lumMod val="40000"/>
                    <a:lumOff val="60000"/>
                  </a:schemeClr>
                </a:solidFill>
              </a:rPr>
              <a:t> macro in the Visual Basic Editor. </a:t>
            </a:r>
          </a:p>
          <a:p>
            <a:pPr marL="0" indent="0">
              <a:buNone/>
            </a:pPr>
            <a:r>
              <a:rPr lang="en-US" sz="4400" i="1" dirty="0">
                <a:solidFill>
                  <a:schemeClr val="accent4">
                    <a:lumMod val="40000"/>
                    <a:lumOff val="60000"/>
                  </a:schemeClr>
                </a:solidFill>
              </a:rPr>
              <a:t>b.	In the </a:t>
            </a:r>
            <a:r>
              <a:rPr lang="en-US" sz="4400" i="1" dirty="0" err="1">
                <a:solidFill>
                  <a:schemeClr val="accent4">
                    <a:lumMod val="40000"/>
                    <a:lumOff val="60000"/>
                  </a:schemeClr>
                </a:solidFill>
              </a:rPr>
              <a:t>Clear_Data</a:t>
            </a:r>
            <a:r>
              <a:rPr lang="en-US" sz="4400" i="1" dirty="0">
                <a:solidFill>
                  <a:schemeClr val="accent4">
                    <a:lumMod val="40000"/>
                    <a:lumOff val="60000"/>
                  </a:schemeClr>
                </a:solidFill>
              </a:rPr>
              <a:t> macro VBA code, change the statement between the "'Edit the code below" and "'Edit the code above" comments to the following statement:</a:t>
            </a:r>
          </a:p>
          <a:p>
            <a:pPr marL="0" indent="0" algn="ctr">
              <a:buNone/>
            </a:pPr>
            <a:r>
              <a:rPr lang="en-US" sz="4400" i="1" dirty="0">
                <a:solidFill>
                  <a:srgbClr val="FF0000"/>
                </a:solidFill>
              </a:rPr>
              <a:t>Range("D4:D8").Select</a:t>
            </a:r>
          </a:p>
          <a:p>
            <a:pPr marL="0" indent="0">
              <a:buNone/>
            </a:pPr>
            <a:r>
              <a:rPr lang="en-US" sz="4400" i="1" dirty="0">
                <a:solidFill>
                  <a:schemeClr val="accent4">
                    <a:lumMod val="40000"/>
                    <a:lumOff val="60000"/>
                  </a:schemeClr>
                </a:solidFill>
              </a:rPr>
              <a:t>c.	Save the code and then close the Visual Basic Editor.</a:t>
            </a:r>
          </a:p>
          <a:p>
            <a:pPr marL="0" indent="0">
              <a:buNone/>
            </a:pPr>
            <a:r>
              <a:rPr lang="en-US" sz="4400" i="1" dirty="0">
                <a:solidFill>
                  <a:schemeClr val="accent4">
                    <a:lumMod val="40000"/>
                    <a:lumOff val="60000"/>
                  </a:schemeClr>
                </a:solidFill>
              </a:rPr>
              <a:t>d.	Assign the </a:t>
            </a:r>
            <a:r>
              <a:rPr lang="en-US" sz="4400" i="1" dirty="0" err="1">
                <a:solidFill>
                  <a:schemeClr val="accent4">
                    <a:lumMod val="40000"/>
                    <a:lumOff val="60000"/>
                  </a:schemeClr>
                </a:solidFill>
              </a:rPr>
              <a:t>Clear_Data</a:t>
            </a:r>
            <a:r>
              <a:rPr lang="en-US" sz="4400" i="1" dirty="0">
                <a:solidFill>
                  <a:schemeClr val="accent4">
                    <a:lumMod val="40000"/>
                    <a:lumOff val="60000"/>
                  </a:schemeClr>
                </a:solidFill>
              </a:rPr>
              <a:t> macro to the Clear Data button. Use the Clear Data button to clear the form and test the macro.</a:t>
            </a:r>
          </a:p>
          <a:p>
            <a:pPr marL="0" indent="0">
              <a:buNone/>
            </a:pPr>
            <a:endParaRPr lang="en-CA" sz="3200" dirty="0">
              <a:solidFill>
                <a:schemeClr val="bg1"/>
              </a:solidFill>
            </a:endParaRPr>
          </a:p>
        </p:txBody>
      </p:sp>
      <p:sp>
        <p:nvSpPr>
          <p:cNvPr id="14" name="Rectangle 13">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86256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168</TotalTime>
  <Words>1295</Words>
  <Application>Microsoft Office PowerPoint</Application>
  <PresentationFormat>Widescreen</PresentationFormat>
  <Paragraphs>103</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lpstr>COMP1631 Advanced Spreadsheets – Winter 2024 – Section 06</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COMP1631 Advanced Spreadsheets – Winter 2024 – Section 06</dc:title>
  <dc:creator>Mukto Akash</dc:creator>
  <cp:lastModifiedBy>Mukto Akash</cp:lastModifiedBy>
  <cp:revision>23</cp:revision>
  <dcterms:created xsi:type="dcterms:W3CDTF">2024-01-07T03:26:38Z</dcterms:created>
  <dcterms:modified xsi:type="dcterms:W3CDTF">2024-04-09T18:53:11Z</dcterms:modified>
</cp:coreProperties>
</file>

<file path=docProps/thumbnail.jpeg>
</file>